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76" r:id="rId5"/>
    <p:sldId id="261" r:id="rId6"/>
    <p:sldId id="277" r:id="rId7"/>
    <p:sldId id="279" r:id="rId8"/>
    <p:sldId id="280" r:id="rId9"/>
    <p:sldId id="283" r:id="rId10"/>
    <p:sldId id="281" r:id="rId11"/>
    <p:sldId id="282" r:id="rId12"/>
    <p:sldId id="284" r:id="rId13"/>
    <p:sldId id="275" r:id="rId14"/>
  </p:sldIdLst>
  <p:sldSz cx="10693400" cy="7562850"/>
  <p:notesSz cx="9926638" cy="6797675"/>
  <p:defaultTextStyle>
    <a:defPPr>
      <a:defRPr lang="en-US"/>
    </a:defPPr>
    <a:lvl1pPr marL="0" algn="l" defTabSz="9143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63" algn="l" defTabSz="9143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27" algn="l" defTabSz="9143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90" algn="l" defTabSz="9143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53" algn="l" defTabSz="9143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16" algn="l" defTabSz="9143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80" algn="l" defTabSz="9143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143" algn="l" defTabSz="9143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306" algn="l" defTabSz="91432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24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440" y="-84"/>
      </p:cViewPr>
      <p:guideLst>
        <p:guide orient="horz" pos="2141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Годишен разход за електроенергия преди ЕСКО договор</c:v>
                </c:pt>
              </c:strCache>
            </c:strRef>
          </c:tx>
          <c:invertIfNegative val="0"/>
          <c:val>
            <c:numRef>
              <c:f>Sheet1!$B$4:$C$4</c:f>
              <c:numCache>
                <c:formatCode>0%</c:formatCode>
                <c:ptCount val="2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29-4029-99EF-B80D06BEB62A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Изплащане на инвестицията от реализираните икономии </c:v>
                </c:pt>
              </c:strCache>
            </c:strRef>
          </c:tx>
          <c:invertIfNegative val="0"/>
          <c:val>
            <c:numRef>
              <c:f>Sheet1!$B$5:$D$5</c:f>
              <c:numCache>
                <c:formatCode>General</c:formatCode>
                <c:ptCount val="3"/>
                <c:pt idx="2" formatCode="0%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29-4029-99EF-B80D06BEB62A}"/>
            </c:ext>
          </c:extLst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Годишен разход за електроенергия след ЕСКО договор</c:v>
                </c:pt>
              </c:strCache>
            </c:strRef>
          </c:tx>
          <c:invertIfNegative val="0"/>
          <c:val>
            <c:numRef>
              <c:f>Sheet1!$B$6:$D$6</c:f>
              <c:numCache>
                <c:formatCode>General</c:formatCode>
                <c:ptCount val="3"/>
                <c:pt idx="2" formatCode="0%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29-4029-99EF-B80D06BEB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279680"/>
        <c:axId val="86281216"/>
        <c:axId val="0"/>
      </c:bar3DChart>
      <c:catAx>
        <c:axId val="86279680"/>
        <c:scaling>
          <c:orientation val="minMax"/>
        </c:scaling>
        <c:delete val="1"/>
        <c:axPos val="b"/>
        <c:majorTickMark val="out"/>
        <c:minorTickMark val="none"/>
        <c:tickLblPos val="nextTo"/>
        <c:crossAx val="86281216"/>
        <c:crosses val="autoZero"/>
        <c:auto val="1"/>
        <c:lblAlgn val="ctr"/>
        <c:lblOffset val="100"/>
        <c:noMultiLvlLbl val="0"/>
      </c:catAx>
      <c:valAx>
        <c:axId val="862812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62796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642" cy="339598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523" y="1"/>
            <a:ext cx="4300168" cy="339598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r">
              <a:defRPr sz="1100"/>
            </a:lvl1pPr>
          </a:lstStyle>
          <a:p>
            <a:fld id="{3FE9744F-91BC-4871-A321-761BD5B0AB5D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60713" y="509588"/>
            <a:ext cx="36052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59" tIns="41880" rIns="83759" bIns="418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254" y="3229039"/>
            <a:ext cx="7940131" cy="3059239"/>
          </a:xfrm>
          <a:prstGeom prst="rect">
            <a:avLst/>
          </a:prstGeom>
        </p:spPr>
        <p:txBody>
          <a:bodyPr vert="horz" lIns="83759" tIns="41880" rIns="83759" bIns="418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51"/>
            <a:ext cx="4301642" cy="339598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523" y="6456651"/>
            <a:ext cx="4300168" cy="339598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r">
              <a:defRPr sz="1100"/>
            </a:lvl1pPr>
          </a:lstStyle>
          <a:p>
            <a:fld id="{104EFEB0-6406-4F41-A342-4830CD773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10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3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7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0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53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16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80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43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06" algn="l" defTabSz="9143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60713" y="509588"/>
            <a:ext cx="36052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EFEB0-6406-4F41-A342-4830CD7734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15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60713" y="509588"/>
            <a:ext cx="36052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EFEB0-6406-4F41-A342-4830CD7734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7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7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36363"/>
                </a:solidFill>
                <a:latin typeface="Arial"/>
                <a:cs typeface="Arial"/>
              </a:defRPr>
            </a:lvl1pPr>
          </a:lstStyle>
          <a:p>
            <a:pPr marL="12699">
              <a:spcBef>
                <a:spcPts val="10"/>
              </a:spcBef>
            </a:pPr>
            <a:r>
              <a:rPr lang="en-US" spc="-5" smtClean="0"/>
              <a:t>Page</a:t>
            </a:r>
            <a:r>
              <a:rPr lang="en-US" spc="-56" smtClean="0"/>
              <a:t> </a:t>
            </a:r>
            <a:fld id="{81D60167-4931-47E6-BA6A-407CBD079E47}" type="slidenum">
              <a:rPr lang="en-US" smtClean="0"/>
              <a:pPr marL="12699">
                <a:spcBef>
                  <a:spcPts val="1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1965" y="367994"/>
            <a:ext cx="9529470" cy="492143"/>
          </a:xfrm>
        </p:spPr>
        <p:txBody>
          <a:bodyPr lIns="0" tIns="0" rIns="0" bIns="0"/>
          <a:lstStyle>
            <a:lvl1pPr>
              <a:defRPr sz="3200" b="1" i="0">
                <a:solidFill>
                  <a:srgbClr val="1F426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36363"/>
                </a:solidFill>
                <a:latin typeface="Arial"/>
                <a:cs typeface="Arial"/>
              </a:defRPr>
            </a:lvl1pPr>
          </a:lstStyle>
          <a:p>
            <a:pPr marL="12699">
              <a:spcBef>
                <a:spcPts val="10"/>
              </a:spcBef>
            </a:pPr>
            <a:r>
              <a:rPr lang="en-US" spc="-5" smtClean="0"/>
              <a:t>Page</a:t>
            </a:r>
            <a:r>
              <a:rPr lang="en-US" spc="-56" smtClean="0"/>
              <a:t> </a:t>
            </a:r>
            <a:fld id="{81D60167-4931-47E6-BA6A-407CBD079E47}" type="slidenum">
              <a:rPr lang="en-US" smtClean="0"/>
              <a:pPr marL="12699">
                <a:spcBef>
                  <a:spcPts val="1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1965" y="367994"/>
            <a:ext cx="9529470" cy="492143"/>
          </a:xfrm>
        </p:spPr>
        <p:txBody>
          <a:bodyPr lIns="0" tIns="0" rIns="0" bIns="0"/>
          <a:lstStyle>
            <a:lvl1pPr>
              <a:defRPr sz="3200" b="1" i="0">
                <a:solidFill>
                  <a:srgbClr val="1F426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91642" y="1207770"/>
            <a:ext cx="4049395" cy="186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1F426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79973" y="1190372"/>
            <a:ext cx="4053840" cy="186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1F426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36363"/>
                </a:solidFill>
                <a:latin typeface="Arial"/>
                <a:cs typeface="Arial"/>
              </a:defRPr>
            </a:lvl1pPr>
          </a:lstStyle>
          <a:p>
            <a:pPr marL="12699">
              <a:spcBef>
                <a:spcPts val="10"/>
              </a:spcBef>
            </a:pPr>
            <a:r>
              <a:rPr lang="en-US" spc="-5" smtClean="0"/>
              <a:t>Page</a:t>
            </a:r>
            <a:r>
              <a:rPr lang="en-US" spc="-56" smtClean="0"/>
              <a:t> </a:t>
            </a:r>
            <a:fld id="{81D60167-4931-47E6-BA6A-407CBD079E47}" type="slidenum">
              <a:rPr lang="en-US" smtClean="0"/>
              <a:pPr marL="12699">
                <a:spcBef>
                  <a:spcPts val="1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1965" y="367994"/>
            <a:ext cx="9529470" cy="492143"/>
          </a:xfrm>
        </p:spPr>
        <p:txBody>
          <a:bodyPr lIns="0" tIns="0" rIns="0" bIns="0"/>
          <a:lstStyle>
            <a:lvl1pPr>
              <a:defRPr sz="3200" b="1" i="0">
                <a:solidFill>
                  <a:srgbClr val="1F426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36363"/>
                </a:solidFill>
                <a:latin typeface="Arial"/>
                <a:cs typeface="Arial"/>
              </a:defRPr>
            </a:lvl1pPr>
          </a:lstStyle>
          <a:p>
            <a:pPr marL="12699">
              <a:spcBef>
                <a:spcPts val="10"/>
              </a:spcBef>
            </a:pPr>
            <a:r>
              <a:rPr lang="en-US" spc="-5" smtClean="0"/>
              <a:t>Page</a:t>
            </a:r>
            <a:r>
              <a:rPr lang="en-US" spc="-56" smtClean="0"/>
              <a:t> </a:t>
            </a:r>
            <a:fld id="{81D60167-4931-47E6-BA6A-407CBD079E47}" type="slidenum">
              <a:rPr lang="en-US" smtClean="0"/>
              <a:pPr marL="12699">
                <a:spcBef>
                  <a:spcPts val="1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36363"/>
                </a:solidFill>
                <a:latin typeface="Arial"/>
                <a:cs typeface="Arial"/>
              </a:defRPr>
            </a:lvl1pPr>
          </a:lstStyle>
          <a:p>
            <a:pPr marL="12699">
              <a:spcBef>
                <a:spcPts val="10"/>
              </a:spcBef>
            </a:pPr>
            <a:r>
              <a:rPr lang="en-US" spc="-5" smtClean="0"/>
              <a:t>Page</a:t>
            </a:r>
            <a:r>
              <a:rPr lang="en-US" spc="-56" smtClean="0"/>
              <a:t> </a:t>
            </a:r>
            <a:fld id="{81D60167-4931-47E6-BA6A-407CBD079E47}" type="slidenum">
              <a:rPr lang="en-US" smtClean="0"/>
              <a:pPr marL="12699">
                <a:spcBef>
                  <a:spcPts val="10"/>
                </a:spcBef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1965" y="367994"/>
            <a:ext cx="952947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F426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6257" y="1210437"/>
            <a:ext cx="97208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49"/>
            <a:ext cx="3421888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49"/>
            <a:ext cx="2459482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67056" y="6963497"/>
            <a:ext cx="520700" cy="152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36363"/>
                </a:solidFill>
                <a:latin typeface="Arial"/>
                <a:cs typeface="Arial"/>
              </a:defRPr>
            </a:lvl1pPr>
          </a:lstStyle>
          <a:p>
            <a:pPr marL="12699">
              <a:spcBef>
                <a:spcPts val="10"/>
              </a:spcBef>
            </a:pPr>
            <a:r>
              <a:rPr lang="en-US" spc="-5" smtClean="0"/>
              <a:t>Page</a:t>
            </a:r>
            <a:r>
              <a:rPr lang="en-US" spc="-56" smtClean="0"/>
              <a:t> </a:t>
            </a:r>
            <a:fld id="{81D60167-4931-47E6-BA6A-407CBD079E47}" type="slidenum">
              <a:rPr lang="en-US" smtClean="0"/>
              <a:pPr marL="12699">
                <a:spcBef>
                  <a:spcPts val="10"/>
                </a:spcBef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63">
        <a:defRPr>
          <a:latin typeface="+mn-lt"/>
          <a:ea typeface="+mn-ea"/>
          <a:cs typeface="+mn-cs"/>
        </a:defRPr>
      </a:lvl2pPr>
      <a:lvl3pPr marL="914327">
        <a:defRPr>
          <a:latin typeface="+mn-lt"/>
          <a:ea typeface="+mn-ea"/>
          <a:cs typeface="+mn-cs"/>
        </a:defRPr>
      </a:lvl3pPr>
      <a:lvl4pPr marL="1371490">
        <a:defRPr>
          <a:latin typeface="+mn-lt"/>
          <a:ea typeface="+mn-ea"/>
          <a:cs typeface="+mn-cs"/>
        </a:defRPr>
      </a:lvl4pPr>
      <a:lvl5pPr marL="1828653">
        <a:defRPr>
          <a:latin typeface="+mn-lt"/>
          <a:ea typeface="+mn-ea"/>
          <a:cs typeface="+mn-cs"/>
        </a:defRPr>
      </a:lvl5pPr>
      <a:lvl6pPr marL="2285816">
        <a:defRPr>
          <a:latin typeface="+mn-lt"/>
          <a:ea typeface="+mn-ea"/>
          <a:cs typeface="+mn-cs"/>
        </a:defRPr>
      </a:lvl6pPr>
      <a:lvl7pPr marL="2742980">
        <a:defRPr>
          <a:latin typeface="+mn-lt"/>
          <a:ea typeface="+mn-ea"/>
          <a:cs typeface="+mn-cs"/>
        </a:defRPr>
      </a:lvl7pPr>
      <a:lvl8pPr marL="3200143">
        <a:defRPr>
          <a:latin typeface="+mn-lt"/>
          <a:ea typeface="+mn-ea"/>
          <a:cs typeface="+mn-cs"/>
        </a:defRPr>
      </a:lvl8pPr>
      <a:lvl9pPr marL="365730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63">
        <a:defRPr>
          <a:latin typeface="+mn-lt"/>
          <a:ea typeface="+mn-ea"/>
          <a:cs typeface="+mn-cs"/>
        </a:defRPr>
      </a:lvl2pPr>
      <a:lvl3pPr marL="914327">
        <a:defRPr>
          <a:latin typeface="+mn-lt"/>
          <a:ea typeface="+mn-ea"/>
          <a:cs typeface="+mn-cs"/>
        </a:defRPr>
      </a:lvl3pPr>
      <a:lvl4pPr marL="1371490">
        <a:defRPr>
          <a:latin typeface="+mn-lt"/>
          <a:ea typeface="+mn-ea"/>
          <a:cs typeface="+mn-cs"/>
        </a:defRPr>
      </a:lvl4pPr>
      <a:lvl5pPr marL="1828653">
        <a:defRPr>
          <a:latin typeface="+mn-lt"/>
          <a:ea typeface="+mn-ea"/>
          <a:cs typeface="+mn-cs"/>
        </a:defRPr>
      </a:lvl5pPr>
      <a:lvl6pPr marL="2285816">
        <a:defRPr>
          <a:latin typeface="+mn-lt"/>
          <a:ea typeface="+mn-ea"/>
          <a:cs typeface="+mn-cs"/>
        </a:defRPr>
      </a:lvl6pPr>
      <a:lvl7pPr marL="2742980">
        <a:defRPr>
          <a:latin typeface="+mn-lt"/>
          <a:ea typeface="+mn-ea"/>
          <a:cs typeface="+mn-cs"/>
        </a:defRPr>
      </a:lvl7pPr>
      <a:lvl8pPr marL="3200143">
        <a:defRPr>
          <a:latin typeface="+mn-lt"/>
          <a:ea typeface="+mn-ea"/>
          <a:cs typeface="+mn-cs"/>
        </a:defRPr>
      </a:lvl8pPr>
      <a:lvl9pPr marL="365730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dveq@karoll.b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cholakova@energyeffect.bg" TargetMode="External"/><Relationship Id="rId2" Type="http://schemas.openxmlformats.org/officeDocument/2006/relationships/hyperlink" Target="mailto:bangelov@energyeffect.b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0104" y="508838"/>
            <a:ext cx="7350125" cy="896747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5079">
              <a:spcBef>
                <a:spcPts val="110"/>
              </a:spcBef>
            </a:pPr>
            <a:r>
              <a:rPr sz="2800" dirty="0">
                <a:solidFill>
                  <a:srgbClr val="FFFFFF"/>
                </a:solidFill>
              </a:rPr>
              <a:t>Инвестиционна</a:t>
            </a:r>
            <a:r>
              <a:rPr sz="2800" spc="-2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възможност</a:t>
            </a:r>
            <a:r>
              <a:rPr sz="2800" spc="-56" dirty="0">
                <a:solidFill>
                  <a:srgbClr val="FFFFFF"/>
                </a:solidFill>
              </a:rPr>
              <a:t> </a:t>
            </a:r>
            <a:r>
              <a:rPr sz="2800" spc="5" dirty="0">
                <a:solidFill>
                  <a:srgbClr val="FFFFFF"/>
                </a:solidFill>
              </a:rPr>
              <a:t>в</a:t>
            </a:r>
            <a:r>
              <a:rPr sz="2800" spc="-2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сектора</a:t>
            </a:r>
            <a:r>
              <a:rPr sz="2800" spc="2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за </a:t>
            </a:r>
            <a:r>
              <a:rPr sz="2800" spc="-76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енергийна</a:t>
            </a:r>
            <a:r>
              <a:rPr sz="2800" spc="-4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ефективност</a:t>
            </a:r>
            <a:r>
              <a:rPr sz="2800" spc="4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в</a:t>
            </a:r>
            <a:r>
              <a:rPr sz="2800" spc="-10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България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7535926" y="6839813"/>
            <a:ext cx="2586990" cy="482600"/>
          </a:xfrm>
          <a:prstGeom prst="rect">
            <a:avLst/>
          </a:prstGeom>
        </p:spPr>
        <p:txBody>
          <a:bodyPr vert="horz" wrap="square" lIns="0" tIns="88258" rIns="0" bIns="0" rtlCol="0">
            <a:spAutoFit/>
          </a:bodyPr>
          <a:lstStyle/>
          <a:p>
            <a:pPr marL="12699">
              <a:spcBef>
                <a:spcPts val="695"/>
              </a:spcBef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София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1164,</a:t>
            </a:r>
            <a:r>
              <a:rPr sz="1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ул.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„Златовръх”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№1</a:t>
            </a:r>
            <a:endParaRPr sz="1000" dirty="0">
              <a:latin typeface="Arial"/>
              <a:cs typeface="Arial"/>
            </a:endParaRPr>
          </a:p>
          <a:p>
            <a:pPr marL="12699">
              <a:spcBef>
                <a:spcPts val="600"/>
              </a:spcBef>
            </a:pP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400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352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;  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000" spc="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000" spc="-7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ad</a:t>
            </a:r>
            <a:r>
              <a:rPr sz="1000" spc="4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v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eq</a:t>
            </a:r>
            <a:r>
              <a:rPr sz="1000" spc="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@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k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a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r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o</a:t>
            </a:r>
            <a:r>
              <a:rPr sz="1000" spc="1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l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l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.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b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g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62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9900" y="559654"/>
            <a:ext cx="9144000" cy="85716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bg-BG" sz="1600" b="1" i="1" cap="all" dirty="0">
                <a:latin typeface="Times New Roman"/>
                <a:ea typeface="Calibri"/>
                <a:cs typeface="Times New Roman"/>
              </a:rPr>
              <a:t>ПРЕДСТАВЯНЕ НА ПРОЕКТ:</a:t>
            </a:r>
          </a:p>
          <a:p>
            <a:pPr algn="ctr"/>
            <a:r>
              <a:rPr lang="bg-BG" sz="1600" b="1" i="1" cap="all" dirty="0">
                <a:latin typeface="Times New Roman"/>
                <a:ea typeface="Calibri"/>
                <a:cs typeface="Times New Roman"/>
              </a:rPr>
              <a:t>„Внедряване на енергоспестяващи мерки, модернизация и ремонт на уличното осветление на град Габрово чрез договор с гарантиран резултат“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652" y="553644"/>
            <a:ext cx="582780" cy="863174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692400" y="6643995"/>
            <a:ext cx="5613400" cy="34805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pPr algn="r"/>
            <a:r>
              <a:rPr lang="bg-BG" sz="1600" b="1" i="1" cap="all" dirty="0">
                <a:latin typeface="Times New Roman"/>
                <a:ea typeface="Calibri"/>
                <a:cs typeface="Times New Roman"/>
              </a:rPr>
              <a:t>ИЗПЪЛНИТЕЛ: ДЗЗД „Енерджи </a:t>
            </a:r>
            <a:r>
              <a:rPr lang="bg-BG" sz="1600" b="1" i="1" cap="all" dirty="0" err="1">
                <a:latin typeface="Times New Roman"/>
                <a:ea typeface="Calibri"/>
                <a:cs typeface="Times New Roman"/>
              </a:rPr>
              <a:t>Ефект-Енерпром</a:t>
            </a:r>
            <a:r>
              <a:rPr lang="bg-BG" sz="1600" b="1" i="1" cap="all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“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300" y="7086432"/>
            <a:ext cx="2667000" cy="28016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</a:t>
            </a:r>
            <a:r>
              <a:rPr lang="bg-BG" sz="1200" dirty="0">
                <a:solidFill>
                  <a:schemeClr val="bg1"/>
                </a:solidFill>
              </a:rPr>
              <a:t>нимка: </a:t>
            </a:r>
            <a:r>
              <a:rPr lang="en-US" sz="1200" dirty="0">
                <a:solidFill>
                  <a:schemeClr val="bg1"/>
                </a:solidFill>
              </a:rPr>
              <a:t>www.gabrovo.bg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965" y="367995"/>
            <a:ext cx="9529470" cy="492443"/>
          </a:xfrm>
        </p:spPr>
        <p:txBody>
          <a:bodyPr/>
          <a:lstStyle/>
          <a:p>
            <a:r>
              <a:rPr lang="bg-BG" spc="-1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Законова рамка и ползи</a:t>
            </a:r>
            <a:endParaRPr lang="en-US" dirty="0"/>
          </a:p>
        </p:txBody>
      </p:sp>
      <p:sp>
        <p:nvSpPr>
          <p:cNvPr id="4" name="object 5"/>
          <p:cNvSpPr/>
          <p:nvPr/>
        </p:nvSpPr>
        <p:spPr>
          <a:xfrm>
            <a:off x="484631" y="1045463"/>
            <a:ext cx="9683750" cy="0"/>
          </a:xfrm>
          <a:custGeom>
            <a:avLst/>
            <a:gdLst/>
            <a:ahLst/>
            <a:cxnLst/>
            <a:rect l="l" t="t" r="r" b="b"/>
            <a:pathLst>
              <a:path w="9683750">
                <a:moveTo>
                  <a:pt x="0" y="0"/>
                </a:moveTo>
                <a:lnTo>
                  <a:pt x="9683496" y="0"/>
                </a:lnTo>
              </a:path>
            </a:pathLst>
          </a:custGeom>
          <a:ln w="1828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4632" y="1182439"/>
            <a:ext cx="4770882" cy="707632"/>
            <a:chOff x="5397499" y="1160497"/>
            <a:chExt cx="4770882" cy="707632"/>
          </a:xfrm>
        </p:grpSpPr>
        <p:sp>
          <p:nvSpPr>
            <p:cNvPr id="5" name="object 26"/>
            <p:cNvSpPr/>
            <p:nvPr/>
          </p:nvSpPr>
          <p:spPr>
            <a:xfrm>
              <a:off x="5422899" y="1160497"/>
              <a:ext cx="4745482" cy="707632"/>
            </a:xfrm>
            <a:custGeom>
              <a:avLst/>
              <a:gdLst/>
              <a:ahLst/>
              <a:cxnLst/>
              <a:rect l="l" t="t" r="r" b="b"/>
              <a:pathLst>
                <a:path w="4532630" h="707389">
                  <a:moveTo>
                    <a:pt x="4532376" y="0"/>
                  </a:moveTo>
                  <a:lnTo>
                    <a:pt x="0" y="0"/>
                  </a:lnTo>
                  <a:lnTo>
                    <a:pt x="3937" y="707135"/>
                  </a:lnTo>
                  <a:lnTo>
                    <a:pt x="4532376" y="222503"/>
                  </a:lnTo>
                  <a:lnTo>
                    <a:pt x="4532376" y="0"/>
                  </a:lnTo>
                  <a:close/>
                </a:path>
              </a:pathLst>
            </a:custGeom>
            <a:solidFill>
              <a:srgbClr val="6F95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7499" y="1177642"/>
              <a:ext cx="597408" cy="594360"/>
            </a:xfrm>
            <a:prstGeom prst="rect">
              <a:avLst/>
            </a:prstGeom>
          </p:spPr>
        </p:pic>
      </p:grpSp>
      <p:sp>
        <p:nvSpPr>
          <p:cNvPr id="7" name="object 17"/>
          <p:cNvSpPr txBox="1"/>
          <p:nvPr/>
        </p:nvSpPr>
        <p:spPr>
          <a:xfrm>
            <a:off x="484632" y="1182440"/>
            <a:ext cx="4770882" cy="5731433"/>
          </a:xfrm>
          <a:prstGeom prst="rect">
            <a:avLst/>
          </a:prstGeom>
          <a:ln w="12192">
            <a:solidFill>
              <a:srgbClr val="1F4268"/>
            </a:solidFill>
          </a:ln>
        </p:spPr>
        <p:txBody>
          <a:bodyPr vert="horz" wrap="square" lIns="0" tIns="42542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1775">
              <a:spcBef>
                <a:spcPts val="335"/>
              </a:spcBef>
            </a:pPr>
            <a:r>
              <a:rPr lang="bg-BG" b="1" dirty="0" smtClean="0">
                <a:solidFill>
                  <a:srgbClr val="FFFFFF"/>
                </a:solidFill>
                <a:latin typeface="Arial"/>
                <a:cs typeface="Arial"/>
              </a:rPr>
              <a:t>Договор с гарантиран резултат</a:t>
            </a:r>
            <a:endParaRPr sz="1900" dirty="0">
              <a:latin typeface="Arial"/>
              <a:cs typeface="Arial"/>
            </a:endParaRPr>
          </a:p>
          <a:p>
            <a:pPr marL="2362011" marR="78099" lvl="4" indent="-355572" algn="just">
              <a:lnSpc>
                <a:spcPct val="150000"/>
              </a:lnSpc>
              <a:spcBef>
                <a:spcPts val="1204"/>
              </a:spcBef>
              <a:buFont typeface="Wingdings" panose="05000000000000000000" pitchFamily="2" charset="2"/>
              <a:buChar char="q"/>
            </a:pPr>
            <a:endParaRPr lang="ru-RU" sz="1200" b="1" spc="-20" dirty="0">
              <a:solidFill>
                <a:srgbClr val="1F4268"/>
              </a:solidFill>
              <a:latin typeface="Arial"/>
              <a:cs typeface="Arial"/>
            </a:endParaRPr>
          </a:p>
          <a:p>
            <a:pPr marL="533357" marR="78099" indent="-355572" algn="just">
              <a:lnSpc>
                <a:spcPct val="150000"/>
              </a:lnSpc>
              <a:spcBef>
                <a:spcPts val="1204"/>
              </a:spcBef>
              <a:buFont typeface="Wingdings" panose="05000000000000000000" pitchFamily="2" charset="2"/>
              <a:buChar char="q"/>
            </a:pP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ЕСКО договорите,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като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механизъм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за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повишаване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на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енергийната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 smtClean="0">
                <a:solidFill>
                  <a:srgbClr val="1F4268"/>
                </a:solidFill>
                <a:latin typeface="Arial"/>
                <a:cs typeface="Arial"/>
              </a:rPr>
              <a:t>ефективност</a:t>
            </a:r>
            <a:endParaRPr lang="ru-RU" sz="1200" b="1" spc="-20" dirty="0">
              <a:solidFill>
                <a:srgbClr val="1F4268"/>
              </a:solidFill>
              <a:latin typeface="Arial"/>
              <a:cs typeface="Arial"/>
            </a:endParaRPr>
          </a:p>
          <a:p>
            <a:pPr marL="533357" marR="78099" indent="-355572" algn="just">
              <a:lnSpc>
                <a:spcPct val="150000"/>
              </a:lnSpc>
              <a:spcBef>
                <a:spcPts val="1204"/>
              </a:spcBef>
              <a:buFont typeface="Wingdings" panose="05000000000000000000" pitchFamily="2" charset="2"/>
              <a:buChar char="q"/>
            </a:pP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Директива 2012/27/ЕС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относно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енергийната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ефективност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: „сключване на договори за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енергоспестяване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с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гарантиран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резултат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“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означава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договорно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споразумение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между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бенефициера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и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доставчика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на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мярка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за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подобряване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на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енергийната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ефективност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,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обект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на мониторинг и верификация по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време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на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целия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срок на действие на договора,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като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съгласно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това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споразумение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инвестициите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(труд, доставки или услуги) в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тази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мярка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се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изплащат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по отношение на договорно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гарантирано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равнище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на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подобряване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на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енергийната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ефективност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или друг договорен критерий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във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връзка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с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енергийните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характеристики (напр.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финансови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икономии</a:t>
            </a:r>
            <a:r>
              <a:rPr lang="ru-RU" sz="1200" b="1" spc="-20" dirty="0" smtClean="0">
                <a:solidFill>
                  <a:srgbClr val="1F4268"/>
                </a:solidFill>
                <a:latin typeface="Arial"/>
                <a:cs typeface="Arial"/>
              </a:rPr>
              <a:t>)</a:t>
            </a:r>
            <a:endParaRPr lang="ru-RU" sz="1200" b="1" spc="-20" dirty="0">
              <a:solidFill>
                <a:srgbClr val="1F4268"/>
              </a:solidFill>
              <a:latin typeface="Arial"/>
              <a:cs typeface="Arial"/>
            </a:endParaRPr>
          </a:p>
          <a:p>
            <a:pPr marL="533357" marR="78099" indent="-355572" algn="just">
              <a:lnSpc>
                <a:spcPct val="150000"/>
              </a:lnSpc>
              <a:spcBef>
                <a:spcPts val="1204"/>
              </a:spcBef>
              <a:buFont typeface="Wingdings" panose="05000000000000000000" pitchFamily="2" charset="2"/>
              <a:buChar char="q"/>
            </a:pPr>
            <a:endParaRPr sz="1200" b="1" spc="-20" dirty="0">
              <a:solidFill>
                <a:srgbClr val="1F4268"/>
              </a:solidFill>
              <a:latin typeface="Arial"/>
              <a:cs typeface="Arial"/>
            </a:endParaRPr>
          </a:p>
        </p:txBody>
      </p:sp>
      <p:sp>
        <p:nvSpPr>
          <p:cNvPr id="33" name="object 51"/>
          <p:cNvSpPr txBox="1"/>
          <p:nvPr/>
        </p:nvSpPr>
        <p:spPr>
          <a:xfrm>
            <a:off x="5495227" y="1162441"/>
            <a:ext cx="4685854" cy="522748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35"/>
              </a:spcBef>
            </a:pPr>
            <a:r>
              <a:rPr lang="ru-RU" sz="1600" b="1" dirty="0">
                <a:solidFill>
                  <a:schemeClr val="tx2"/>
                </a:solidFill>
                <a:latin typeface="Arial"/>
                <a:cs typeface="Arial"/>
              </a:rPr>
              <a:t>Ползите от сключване на ЕСКО договор за клиента </a:t>
            </a:r>
            <a:r>
              <a:rPr lang="ru-RU" sz="1600" b="1" dirty="0" err="1">
                <a:solidFill>
                  <a:schemeClr val="tx2"/>
                </a:solidFill>
                <a:latin typeface="Arial"/>
                <a:cs typeface="Arial"/>
              </a:rPr>
              <a:t>са</a:t>
            </a:r>
            <a:r>
              <a:rPr lang="ru-RU" sz="1600" b="1" dirty="0">
                <a:solidFill>
                  <a:schemeClr val="tx2"/>
                </a:solidFill>
                <a:latin typeface="Arial"/>
                <a:cs typeface="Arial"/>
              </a:rPr>
              <a:t>:</a:t>
            </a:r>
            <a:endParaRPr sz="16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6" name="object 42"/>
          <p:cNvSpPr/>
          <p:nvPr/>
        </p:nvSpPr>
        <p:spPr>
          <a:xfrm>
            <a:off x="5495227" y="3095626"/>
            <a:ext cx="4673154" cy="569634"/>
          </a:xfrm>
          <a:custGeom>
            <a:avLst/>
            <a:gdLst/>
            <a:ahLst/>
            <a:cxnLst/>
            <a:rect l="l" t="t" r="r" b="b"/>
            <a:pathLst>
              <a:path w="2700654" h="802004">
                <a:moveTo>
                  <a:pt x="2566924" y="0"/>
                </a:moveTo>
                <a:lnTo>
                  <a:pt x="133603" y="0"/>
                </a:lnTo>
                <a:lnTo>
                  <a:pt x="91374" y="6811"/>
                </a:lnTo>
                <a:lnTo>
                  <a:pt x="54699" y="25777"/>
                </a:lnTo>
                <a:lnTo>
                  <a:pt x="25777" y="54699"/>
                </a:lnTo>
                <a:lnTo>
                  <a:pt x="6811" y="91374"/>
                </a:lnTo>
                <a:lnTo>
                  <a:pt x="0" y="133603"/>
                </a:lnTo>
                <a:lnTo>
                  <a:pt x="0" y="668019"/>
                </a:lnTo>
                <a:lnTo>
                  <a:pt x="6811" y="710249"/>
                </a:lnTo>
                <a:lnTo>
                  <a:pt x="25777" y="746924"/>
                </a:lnTo>
                <a:lnTo>
                  <a:pt x="54699" y="775846"/>
                </a:lnTo>
                <a:lnTo>
                  <a:pt x="91374" y="794812"/>
                </a:lnTo>
                <a:lnTo>
                  <a:pt x="133603" y="801624"/>
                </a:lnTo>
                <a:lnTo>
                  <a:pt x="2566924" y="801624"/>
                </a:lnTo>
                <a:lnTo>
                  <a:pt x="2609153" y="794812"/>
                </a:lnTo>
                <a:lnTo>
                  <a:pt x="2645828" y="775846"/>
                </a:lnTo>
                <a:lnTo>
                  <a:pt x="2674750" y="746924"/>
                </a:lnTo>
                <a:lnTo>
                  <a:pt x="2693716" y="710249"/>
                </a:lnTo>
                <a:lnTo>
                  <a:pt x="2700528" y="668019"/>
                </a:lnTo>
                <a:lnTo>
                  <a:pt x="2700528" y="133603"/>
                </a:lnTo>
                <a:lnTo>
                  <a:pt x="2693716" y="91374"/>
                </a:lnTo>
                <a:lnTo>
                  <a:pt x="2674750" y="54699"/>
                </a:lnTo>
                <a:lnTo>
                  <a:pt x="2645828" y="25777"/>
                </a:lnTo>
                <a:lnTo>
                  <a:pt x="2609153" y="6811"/>
                </a:lnTo>
                <a:lnTo>
                  <a:pt x="2566924" y="0"/>
                </a:lnTo>
                <a:close/>
              </a:path>
            </a:pathLst>
          </a:custGeom>
          <a:solidFill>
            <a:srgbClr val="1F4268"/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893" algn="just"/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ЕСКО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компанията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гарантира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за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постигане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на </a:t>
            </a:r>
            <a:r>
              <a:rPr lang="ru-RU" sz="1200" b="1" spc="-20" dirty="0" err="1" smtClean="0">
                <a:solidFill>
                  <a:schemeClr val="bg1"/>
                </a:solidFill>
                <a:latin typeface="Arial"/>
                <a:cs typeface="Arial"/>
              </a:rPr>
              <a:t>икономиите</a:t>
            </a:r>
            <a:r>
              <a:rPr lang="ru-RU" sz="1200" b="1" spc="-2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като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плаща на клиента неустойка за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разликите</a:t>
            </a:r>
            <a:endParaRPr sz="1200" b="1" spc="-2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7" name="object 42"/>
          <p:cNvSpPr/>
          <p:nvPr/>
        </p:nvSpPr>
        <p:spPr>
          <a:xfrm>
            <a:off x="5469827" y="2486026"/>
            <a:ext cx="4711254" cy="487641"/>
          </a:xfrm>
          <a:custGeom>
            <a:avLst/>
            <a:gdLst/>
            <a:ahLst/>
            <a:cxnLst/>
            <a:rect l="l" t="t" r="r" b="b"/>
            <a:pathLst>
              <a:path w="2700654" h="802004">
                <a:moveTo>
                  <a:pt x="2566924" y="0"/>
                </a:moveTo>
                <a:lnTo>
                  <a:pt x="133603" y="0"/>
                </a:lnTo>
                <a:lnTo>
                  <a:pt x="91374" y="6811"/>
                </a:lnTo>
                <a:lnTo>
                  <a:pt x="54699" y="25777"/>
                </a:lnTo>
                <a:lnTo>
                  <a:pt x="25777" y="54699"/>
                </a:lnTo>
                <a:lnTo>
                  <a:pt x="6811" y="91374"/>
                </a:lnTo>
                <a:lnTo>
                  <a:pt x="0" y="133603"/>
                </a:lnTo>
                <a:lnTo>
                  <a:pt x="0" y="668019"/>
                </a:lnTo>
                <a:lnTo>
                  <a:pt x="6811" y="710249"/>
                </a:lnTo>
                <a:lnTo>
                  <a:pt x="25777" y="746924"/>
                </a:lnTo>
                <a:lnTo>
                  <a:pt x="54699" y="775846"/>
                </a:lnTo>
                <a:lnTo>
                  <a:pt x="91374" y="794812"/>
                </a:lnTo>
                <a:lnTo>
                  <a:pt x="133603" y="801624"/>
                </a:lnTo>
                <a:lnTo>
                  <a:pt x="2566924" y="801624"/>
                </a:lnTo>
                <a:lnTo>
                  <a:pt x="2609153" y="794812"/>
                </a:lnTo>
                <a:lnTo>
                  <a:pt x="2645828" y="775846"/>
                </a:lnTo>
                <a:lnTo>
                  <a:pt x="2674750" y="746924"/>
                </a:lnTo>
                <a:lnTo>
                  <a:pt x="2693716" y="710249"/>
                </a:lnTo>
                <a:lnTo>
                  <a:pt x="2700528" y="668019"/>
                </a:lnTo>
                <a:lnTo>
                  <a:pt x="2700528" y="133603"/>
                </a:lnTo>
                <a:lnTo>
                  <a:pt x="2693716" y="91374"/>
                </a:lnTo>
                <a:lnTo>
                  <a:pt x="2674750" y="54699"/>
                </a:lnTo>
                <a:lnTo>
                  <a:pt x="2645828" y="25777"/>
                </a:lnTo>
                <a:lnTo>
                  <a:pt x="2609153" y="6811"/>
                </a:lnTo>
                <a:lnTo>
                  <a:pt x="2566924" y="0"/>
                </a:lnTo>
                <a:close/>
              </a:path>
            </a:pathLst>
          </a:custGeom>
          <a:solidFill>
            <a:srgbClr val="1F4268"/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893" algn="just">
              <a:defRPr/>
            </a:pP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Клиентът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изплаща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инвестицията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чрез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реализираните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икономии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–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гарантирани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енергийни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спестявания</a:t>
            </a:r>
            <a:endParaRPr lang="ru-RU" sz="1200" b="1" spc="-2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8" name="object 42"/>
          <p:cNvSpPr/>
          <p:nvPr/>
        </p:nvSpPr>
        <p:spPr>
          <a:xfrm>
            <a:off x="5483068" y="3755900"/>
            <a:ext cx="4698013" cy="578839"/>
          </a:xfrm>
          <a:custGeom>
            <a:avLst/>
            <a:gdLst/>
            <a:ahLst/>
            <a:cxnLst/>
            <a:rect l="l" t="t" r="r" b="b"/>
            <a:pathLst>
              <a:path w="2700654" h="802004">
                <a:moveTo>
                  <a:pt x="2566924" y="0"/>
                </a:moveTo>
                <a:lnTo>
                  <a:pt x="133603" y="0"/>
                </a:lnTo>
                <a:lnTo>
                  <a:pt x="91374" y="6811"/>
                </a:lnTo>
                <a:lnTo>
                  <a:pt x="54699" y="25777"/>
                </a:lnTo>
                <a:lnTo>
                  <a:pt x="25777" y="54699"/>
                </a:lnTo>
                <a:lnTo>
                  <a:pt x="6811" y="91374"/>
                </a:lnTo>
                <a:lnTo>
                  <a:pt x="0" y="133603"/>
                </a:lnTo>
                <a:lnTo>
                  <a:pt x="0" y="668019"/>
                </a:lnTo>
                <a:lnTo>
                  <a:pt x="6811" y="710249"/>
                </a:lnTo>
                <a:lnTo>
                  <a:pt x="25777" y="746924"/>
                </a:lnTo>
                <a:lnTo>
                  <a:pt x="54699" y="775846"/>
                </a:lnTo>
                <a:lnTo>
                  <a:pt x="91374" y="794812"/>
                </a:lnTo>
                <a:lnTo>
                  <a:pt x="133603" y="801624"/>
                </a:lnTo>
                <a:lnTo>
                  <a:pt x="2566924" y="801624"/>
                </a:lnTo>
                <a:lnTo>
                  <a:pt x="2609153" y="794812"/>
                </a:lnTo>
                <a:lnTo>
                  <a:pt x="2645828" y="775846"/>
                </a:lnTo>
                <a:lnTo>
                  <a:pt x="2674750" y="746924"/>
                </a:lnTo>
                <a:lnTo>
                  <a:pt x="2693716" y="710249"/>
                </a:lnTo>
                <a:lnTo>
                  <a:pt x="2700528" y="668019"/>
                </a:lnTo>
                <a:lnTo>
                  <a:pt x="2700528" y="133603"/>
                </a:lnTo>
                <a:lnTo>
                  <a:pt x="2693716" y="91374"/>
                </a:lnTo>
                <a:lnTo>
                  <a:pt x="2674750" y="54699"/>
                </a:lnTo>
                <a:lnTo>
                  <a:pt x="2645828" y="25777"/>
                </a:lnTo>
                <a:lnTo>
                  <a:pt x="2609153" y="6811"/>
                </a:lnTo>
                <a:lnTo>
                  <a:pt x="2566924" y="0"/>
                </a:lnTo>
                <a:close/>
              </a:path>
            </a:pathLst>
          </a:custGeom>
          <a:solidFill>
            <a:srgbClr val="1F4268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893" algn="just">
              <a:defRPr/>
            </a:pP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ЕСКО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компанията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носи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целия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финансов, технологичен и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търговски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риск за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изпълнение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на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предвидените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в договора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дейности</a:t>
            </a:r>
            <a:endParaRPr lang="ru-RU" sz="1200" b="1" spc="-2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9" name="object 42"/>
          <p:cNvSpPr/>
          <p:nvPr/>
        </p:nvSpPr>
        <p:spPr>
          <a:xfrm>
            <a:off x="5495227" y="4412290"/>
            <a:ext cx="4685854" cy="401003"/>
          </a:xfrm>
          <a:custGeom>
            <a:avLst/>
            <a:gdLst/>
            <a:ahLst/>
            <a:cxnLst/>
            <a:rect l="l" t="t" r="r" b="b"/>
            <a:pathLst>
              <a:path w="2700654" h="802004">
                <a:moveTo>
                  <a:pt x="2566924" y="0"/>
                </a:moveTo>
                <a:lnTo>
                  <a:pt x="133603" y="0"/>
                </a:lnTo>
                <a:lnTo>
                  <a:pt x="91374" y="6811"/>
                </a:lnTo>
                <a:lnTo>
                  <a:pt x="54699" y="25777"/>
                </a:lnTo>
                <a:lnTo>
                  <a:pt x="25777" y="54699"/>
                </a:lnTo>
                <a:lnTo>
                  <a:pt x="6811" y="91374"/>
                </a:lnTo>
                <a:lnTo>
                  <a:pt x="0" y="133603"/>
                </a:lnTo>
                <a:lnTo>
                  <a:pt x="0" y="668019"/>
                </a:lnTo>
                <a:lnTo>
                  <a:pt x="6811" y="710249"/>
                </a:lnTo>
                <a:lnTo>
                  <a:pt x="25777" y="746924"/>
                </a:lnTo>
                <a:lnTo>
                  <a:pt x="54699" y="775846"/>
                </a:lnTo>
                <a:lnTo>
                  <a:pt x="91374" y="794812"/>
                </a:lnTo>
                <a:lnTo>
                  <a:pt x="133603" y="801624"/>
                </a:lnTo>
                <a:lnTo>
                  <a:pt x="2566924" y="801624"/>
                </a:lnTo>
                <a:lnTo>
                  <a:pt x="2609153" y="794812"/>
                </a:lnTo>
                <a:lnTo>
                  <a:pt x="2645828" y="775846"/>
                </a:lnTo>
                <a:lnTo>
                  <a:pt x="2674750" y="746924"/>
                </a:lnTo>
                <a:lnTo>
                  <a:pt x="2693716" y="710249"/>
                </a:lnTo>
                <a:lnTo>
                  <a:pt x="2700528" y="668019"/>
                </a:lnTo>
                <a:lnTo>
                  <a:pt x="2700528" y="133603"/>
                </a:lnTo>
                <a:lnTo>
                  <a:pt x="2693716" y="91374"/>
                </a:lnTo>
                <a:lnTo>
                  <a:pt x="2674750" y="54699"/>
                </a:lnTo>
                <a:lnTo>
                  <a:pt x="2645828" y="25777"/>
                </a:lnTo>
                <a:lnTo>
                  <a:pt x="2609153" y="6811"/>
                </a:lnTo>
                <a:lnTo>
                  <a:pt x="2566924" y="0"/>
                </a:lnTo>
                <a:close/>
              </a:path>
            </a:pathLst>
          </a:custGeom>
          <a:solidFill>
            <a:srgbClr val="1F4268"/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893" algn="just"/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Цялата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икономия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остава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в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полза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на клиента след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изтичане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срока на ЕСКО договора.</a:t>
            </a:r>
          </a:p>
        </p:txBody>
      </p:sp>
      <p:sp>
        <p:nvSpPr>
          <p:cNvPr id="40" name="object 42"/>
          <p:cNvSpPr/>
          <p:nvPr/>
        </p:nvSpPr>
        <p:spPr>
          <a:xfrm>
            <a:off x="5469828" y="4917400"/>
            <a:ext cx="4698553" cy="758460"/>
          </a:xfrm>
          <a:custGeom>
            <a:avLst/>
            <a:gdLst/>
            <a:ahLst/>
            <a:cxnLst/>
            <a:rect l="l" t="t" r="r" b="b"/>
            <a:pathLst>
              <a:path w="2700654" h="802004">
                <a:moveTo>
                  <a:pt x="2566924" y="0"/>
                </a:moveTo>
                <a:lnTo>
                  <a:pt x="133603" y="0"/>
                </a:lnTo>
                <a:lnTo>
                  <a:pt x="91374" y="6811"/>
                </a:lnTo>
                <a:lnTo>
                  <a:pt x="54699" y="25777"/>
                </a:lnTo>
                <a:lnTo>
                  <a:pt x="25777" y="54699"/>
                </a:lnTo>
                <a:lnTo>
                  <a:pt x="6811" y="91374"/>
                </a:lnTo>
                <a:lnTo>
                  <a:pt x="0" y="133603"/>
                </a:lnTo>
                <a:lnTo>
                  <a:pt x="0" y="668019"/>
                </a:lnTo>
                <a:lnTo>
                  <a:pt x="6811" y="710249"/>
                </a:lnTo>
                <a:lnTo>
                  <a:pt x="25777" y="746924"/>
                </a:lnTo>
                <a:lnTo>
                  <a:pt x="54699" y="775846"/>
                </a:lnTo>
                <a:lnTo>
                  <a:pt x="91374" y="794812"/>
                </a:lnTo>
                <a:lnTo>
                  <a:pt x="133603" y="801624"/>
                </a:lnTo>
                <a:lnTo>
                  <a:pt x="2566924" y="801624"/>
                </a:lnTo>
                <a:lnTo>
                  <a:pt x="2609153" y="794812"/>
                </a:lnTo>
                <a:lnTo>
                  <a:pt x="2645828" y="775846"/>
                </a:lnTo>
                <a:lnTo>
                  <a:pt x="2674750" y="746924"/>
                </a:lnTo>
                <a:lnTo>
                  <a:pt x="2693716" y="710249"/>
                </a:lnTo>
                <a:lnTo>
                  <a:pt x="2700528" y="668019"/>
                </a:lnTo>
                <a:lnTo>
                  <a:pt x="2700528" y="133603"/>
                </a:lnTo>
                <a:lnTo>
                  <a:pt x="2693716" y="91374"/>
                </a:lnTo>
                <a:lnTo>
                  <a:pt x="2674750" y="54699"/>
                </a:lnTo>
                <a:lnTo>
                  <a:pt x="2645828" y="25777"/>
                </a:lnTo>
                <a:lnTo>
                  <a:pt x="2609153" y="6811"/>
                </a:lnTo>
                <a:lnTo>
                  <a:pt x="2566924" y="0"/>
                </a:lnTo>
                <a:close/>
              </a:path>
            </a:pathLst>
          </a:custGeom>
          <a:solidFill>
            <a:srgbClr val="1F4268"/>
          </a:solidFill>
        </p:spPr>
        <p:txBody>
          <a:bodyPr wrap="square" lIns="0" tIns="0" rIns="0" bIns="0" rtlCol="0" anchor="ctr"/>
          <a:lstStyle/>
          <a:p>
            <a:pPr marL="88893" algn="just"/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Подобрява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се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общия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облик на града и комфорта за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гражданите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и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движението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на МПС.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Градът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се </a:t>
            </a:r>
            <a:r>
              <a:rPr lang="ru-RU" sz="1200" b="1" spc="-20" dirty="0" err="1" smtClean="0">
                <a:solidFill>
                  <a:schemeClr val="bg1"/>
                </a:solidFill>
                <a:latin typeface="Arial"/>
                <a:cs typeface="Arial"/>
              </a:rPr>
              <a:t>привежда</a:t>
            </a:r>
            <a:r>
              <a:rPr lang="ru-RU" sz="1200" b="1" spc="-2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в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съответствие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към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Европейските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норми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за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улично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осветление</a:t>
            </a:r>
          </a:p>
        </p:txBody>
      </p:sp>
      <p:sp>
        <p:nvSpPr>
          <p:cNvPr id="41" name="object 42"/>
          <p:cNvSpPr/>
          <p:nvPr/>
        </p:nvSpPr>
        <p:spPr>
          <a:xfrm>
            <a:off x="5435061" y="6425930"/>
            <a:ext cx="4733318" cy="401003"/>
          </a:xfrm>
          <a:custGeom>
            <a:avLst/>
            <a:gdLst/>
            <a:ahLst/>
            <a:cxnLst/>
            <a:rect l="l" t="t" r="r" b="b"/>
            <a:pathLst>
              <a:path w="2700654" h="802004">
                <a:moveTo>
                  <a:pt x="2566924" y="0"/>
                </a:moveTo>
                <a:lnTo>
                  <a:pt x="133603" y="0"/>
                </a:lnTo>
                <a:lnTo>
                  <a:pt x="91374" y="6811"/>
                </a:lnTo>
                <a:lnTo>
                  <a:pt x="54699" y="25777"/>
                </a:lnTo>
                <a:lnTo>
                  <a:pt x="25777" y="54699"/>
                </a:lnTo>
                <a:lnTo>
                  <a:pt x="6811" y="91374"/>
                </a:lnTo>
                <a:lnTo>
                  <a:pt x="0" y="133603"/>
                </a:lnTo>
                <a:lnTo>
                  <a:pt x="0" y="668019"/>
                </a:lnTo>
                <a:lnTo>
                  <a:pt x="6811" y="710249"/>
                </a:lnTo>
                <a:lnTo>
                  <a:pt x="25777" y="746924"/>
                </a:lnTo>
                <a:lnTo>
                  <a:pt x="54699" y="775846"/>
                </a:lnTo>
                <a:lnTo>
                  <a:pt x="91374" y="794812"/>
                </a:lnTo>
                <a:lnTo>
                  <a:pt x="133603" y="801624"/>
                </a:lnTo>
                <a:lnTo>
                  <a:pt x="2566924" y="801624"/>
                </a:lnTo>
                <a:lnTo>
                  <a:pt x="2609153" y="794812"/>
                </a:lnTo>
                <a:lnTo>
                  <a:pt x="2645828" y="775846"/>
                </a:lnTo>
                <a:lnTo>
                  <a:pt x="2674750" y="746924"/>
                </a:lnTo>
                <a:lnTo>
                  <a:pt x="2693716" y="710249"/>
                </a:lnTo>
                <a:lnTo>
                  <a:pt x="2700528" y="668019"/>
                </a:lnTo>
                <a:lnTo>
                  <a:pt x="2700528" y="133603"/>
                </a:lnTo>
                <a:lnTo>
                  <a:pt x="2693716" y="91374"/>
                </a:lnTo>
                <a:lnTo>
                  <a:pt x="2674750" y="54699"/>
                </a:lnTo>
                <a:lnTo>
                  <a:pt x="2645828" y="25777"/>
                </a:lnTo>
                <a:lnTo>
                  <a:pt x="2609153" y="6811"/>
                </a:lnTo>
                <a:lnTo>
                  <a:pt x="2566924" y="0"/>
                </a:lnTo>
                <a:close/>
              </a:path>
            </a:pathLst>
          </a:custGeom>
          <a:solidFill>
            <a:srgbClr val="1F4268"/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786"/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По-висока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удовлетвореност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на </a:t>
            </a:r>
            <a:r>
              <a:rPr lang="ru-RU" sz="1200" b="1" spc="-20" dirty="0" err="1" smtClean="0">
                <a:solidFill>
                  <a:schemeClr val="bg1"/>
                </a:solidFill>
                <a:latin typeface="Arial"/>
                <a:cs typeface="Arial"/>
              </a:rPr>
              <a:t>населението</a:t>
            </a:r>
            <a:r>
              <a:rPr lang="ru-RU" sz="1200" b="1" spc="-20" dirty="0" smtClean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поради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по-добрата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среда</a:t>
            </a:r>
            <a:endParaRPr lang="ru-RU" dirty="0"/>
          </a:p>
        </p:txBody>
      </p:sp>
      <p:sp>
        <p:nvSpPr>
          <p:cNvPr id="42" name="object 42"/>
          <p:cNvSpPr/>
          <p:nvPr/>
        </p:nvSpPr>
        <p:spPr>
          <a:xfrm>
            <a:off x="5444428" y="5762625"/>
            <a:ext cx="4723954" cy="533400"/>
          </a:xfrm>
          <a:custGeom>
            <a:avLst/>
            <a:gdLst/>
            <a:ahLst/>
            <a:cxnLst/>
            <a:rect l="l" t="t" r="r" b="b"/>
            <a:pathLst>
              <a:path w="2700654" h="802004">
                <a:moveTo>
                  <a:pt x="2566924" y="0"/>
                </a:moveTo>
                <a:lnTo>
                  <a:pt x="133603" y="0"/>
                </a:lnTo>
                <a:lnTo>
                  <a:pt x="91374" y="6811"/>
                </a:lnTo>
                <a:lnTo>
                  <a:pt x="54699" y="25777"/>
                </a:lnTo>
                <a:lnTo>
                  <a:pt x="25777" y="54699"/>
                </a:lnTo>
                <a:lnTo>
                  <a:pt x="6811" y="91374"/>
                </a:lnTo>
                <a:lnTo>
                  <a:pt x="0" y="133603"/>
                </a:lnTo>
                <a:lnTo>
                  <a:pt x="0" y="668019"/>
                </a:lnTo>
                <a:lnTo>
                  <a:pt x="6811" y="710249"/>
                </a:lnTo>
                <a:lnTo>
                  <a:pt x="25777" y="746924"/>
                </a:lnTo>
                <a:lnTo>
                  <a:pt x="54699" y="775846"/>
                </a:lnTo>
                <a:lnTo>
                  <a:pt x="91374" y="794812"/>
                </a:lnTo>
                <a:lnTo>
                  <a:pt x="133603" y="801624"/>
                </a:lnTo>
                <a:lnTo>
                  <a:pt x="2566924" y="801624"/>
                </a:lnTo>
                <a:lnTo>
                  <a:pt x="2609153" y="794812"/>
                </a:lnTo>
                <a:lnTo>
                  <a:pt x="2645828" y="775846"/>
                </a:lnTo>
                <a:lnTo>
                  <a:pt x="2674750" y="746924"/>
                </a:lnTo>
                <a:lnTo>
                  <a:pt x="2693716" y="710249"/>
                </a:lnTo>
                <a:lnTo>
                  <a:pt x="2700528" y="668019"/>
                </a:lnTo>
                <a:lnTo>
                  <a:pt x="2700528" y="133603"/>
                </a:lnTo>
                <a:lnTo>
                  <a:pt x="2693716" y="91374"/>
                </a:lnTo>
                <a:lnTo>
                  <a:pt x="2674750" y="54699"/>
                </a:lnTo>
                <a:lnTo>
                  <a:pt x="2645828" y="25777"/>
                </a:lnTo>
                <a:lnTo>
                  <a:pt x="2609153" y="6811"/>
                </a:lnTo>
                <a:lnTo>
                  <a:pt x="2566924" y="0"/>
                </a:lnTo>
                <a:close/>
              </a:path>
            </a:pathLst>
          </a:custGeom>
          <a:solidFill>
            <a:srgbClr val="1F4268"/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893">
              <a:defRPr/>
            </a:pP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Отпадат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рисковете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за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съдебни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дела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срещу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О</a:t>
            </a:r>
            <a:r>
              <a:rPr lang="ru-RU" sz="1200" b="1" spc="-20" dirty="0" err="1" smtClean="0">
                <a:solidFill>
                  <a:schemeClr val="bg1"/>
                </a:solidFill>
                <a:latin typeface="Arial"/>
                <a:cs typeface="Arial"/>
              </a:rPr>
              <a:t>бщината</a:t>
            </a:r>
            <a:r>
              <a:rPr lang="ru-RU" sz="1200" b="1" spc="-2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при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възникване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на ПТП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поради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лоша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осветеност</a:t>
            </a:r>
            <a:endParaRPr sz="1200" b="1" spc="-2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3" name="object 42"/>
          <p:cNvSpPr/>
          <p:nvPr/>
        </p:nvSpPr>
        <p:spPr>
          <a:xfrm>
            <a:off x="5444427" y="1793944"/>
            <a:ext cx="4723954" cy="583092"/>
          </a:xfrm>
          <a:custGeom>
            <a:avLst/>
            <a:gdLst/>
            <a:ahLst/>
            <a:cxnLst/>
            <a:rect l="l" t="t" r="r" b="b"/>
            <a:pathLst>
              <a:path w="2700654" h="802004">
                <a:moveTo>
                  <a:pt x="2566924" y="0"/>
                </a:moveTo>
                <a:lnTo>
                  <a:pt x="133603" y="0"/>
                </a:lnTo>
                <a:lnTo>
                  <a:pt x="91374" y="6811"/>
                </a:lnTo>
                <a:lnTo>
                  <a:pt x="54699" y="25777"/>
                </a:lnTo>
                <a:lnTo>
                  <a:pt x="25777" y="54699"/>
                </a:lnTo>
                <a:lnTo>
                  <a:pt x="6811" y="91374"/>
                </a:lnTo>
                <a:lnTo>
                  <a:pt x="0" y="133603"/>
                </a:lnTo>
                <a:lnTo>
                  <a:pt x="0" y="668019"/>
                </a:lnTo>
                <a:lnTo>
                  <a:pt x="6811" y="710249"/>
                </a:lnTo>
                <a:lnTo>
                  <a:pt x="25777" y="746924"/>
                </a:lnTo>
                <a:lnTo>
                  <a:pt x="54699" y="775846"/>
                </a:lnTo>
                <a:lnTo>
                  <a:pt x="91374" y="794812"/>
                </a:lnTo>
                <a:lnTo>
                  <a:pt x="133603" y="801624"/>
                </a:lnTo>
                <a:lnTo>
                  <a:pt x="2566924" y="801624"/>
                </a:lnTo>
                <a:lnTo>
                  <a:pt x="2609153" y="794812"/>
                </a:lnTo>
                <a:lnTo>
                  <a:pt x="2645828" y="775846"/>
                </a:lnTo>
                <a:lnTo>
                  <a:pt x="2674750" y="746924"/>
                </a:lnTo>
                <a:lnTo>
                  <a:pt x="2693716" y="710249"/>
                </a:lnTo>
                <a:lnTo>
                  <a:pt x="2700528" y="668019"/>
                </a:lnTo>
                <a:lnTo>
                  <a:pt x="2700528" y="133603"/>
                </a:lnTo>
                <a:lnTo>
                  <a:pt x="2693716" y="91374"/>
                </a:lnTo>
                <a:lnTo>
                  <a:pt x="2674750" y="54699"/>
                </a:lnTo>
                <a:lnTo>
                  <a:pt x="2645828" y="25777"/>
                </a:lnTo>
                <a:lnTo>
                  <a:pt x="2609153" y="6811"/>
                </a:lnTo>
                <a:lnTo>
                  <a:pt x="2566924" y="0"/>
                </a:lnTo>
                <a:close/>
              </a:path>
            </a:pathLst>
          </a:custGeom>
          <a:solidFill>
            <a:srgbClr val="1F4268"/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893" algn="just"/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Инвестицията за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реализирането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на енергоспестяващи мерки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са</a:t>
            </a:r>
            <a:r>
              <a:rPr lang="ru-RU" sz="1200" b="1" spc="-20" dirty="0">
                <a:solidFill>
                  <a:schemeClr val="bg1"/>
                </a:solidFill>
                <a:latin typeface="Arial"/>
                <a:cs typeface="Arial"/>
              </a:rPr>
              <a:t> за сметка на ЕСКО </a:t>
            </a:r>
            <a:r>
              <a:rPr lang="ru-RU" sz="1200" b="1" spc="-20" dirty="0" err="1">
                <a:solidFill>
                  <a:schemeClr val="bg1"/>
                </a:solidFill>
                <a:latin typeface="Arial"/>
                <a:cs typeface="Arial"/>
              </a:rPr>
              <a:t>компанията</a:t>
            </a:r>
            <a:endParaRPr sz="1200" b="1" spc="-2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57897" y="6956877"/>
            <a:ext cx="3010484" cy="2801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r>
              <a:rPr lang="bg-BG" sz="1200" b="1" i="1" cap="all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ДЗЗД „Енерджи </a:t>
            </a:r>
            <a:r>
              <a:rPr lang="bg-BG" sz="1200" b="1" i="1" cap="all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Ефект-Енерпром</a:t>
            </a:r>
            <a:r>
              <a:rPr lang="bg-BG" sz="1200" b="1" i="1" cap="all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“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6" name="object 39"/>
          <p:cNvSpPr/>
          <p:nvPr/>
        </p:nvSpPr>
        <p:spPr>
          <a:xfrm>
            <a:off x="448562" y="6956875"/>
            <a:ext cx="9613900" cy="0"/>
          </a:xfrm>
          <a:custGeom>
            <a:avLst/>
            <a:gdLst/>
            <a:ahLst/>
            <a:cxnLst/>
            <a:rect l="l" t="t" r="r" b="b"/>
            <a:pathLst>
              <a:path w="9613900">
                <a:moveTo>
                  <a:pt x="0" y="0"/>
                </a:moveTo>
                <a:lnTo>
                  <a:pt x="9613392" y="0"/>
                </a:lnTo>
              </a:path>
            </a:pathLst>
          </a:custGeom>
          <a:ln w="3175">
            <a:solidFill>
              <a:srgbClr val="63636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object 41"/>
          <p:cNvSpPr txBox="1">
            <a:spLocks noGrp="1"/>
          </p:cNvSpPr>
          <p:nvPr>
            <p:ph type="sldNum" sz="quarter" idx="7"/>
          </p:nvPr>
        </p:nvSpPr>
        <p:spPr>
          <a:xfrm>
            <a:off x="450595" y="7036678"/>
            <a:ext cx="520700" cy="155171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699">
              <a:spcBef>
                <a:spcPts val="10"/>
              </a:spcBef>
            </a:pPr>
            <a:r>
              <a:rPr lang="bg-BG" dirty="0" smtClean="0"/>
              <a:t>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527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/>
          <p:nvPr/>
        </p:nvSpPr>
        <p:spPr>
          <a:xfrm>
            <a:off x="484631" y="1045463"/>
            <a:ext cx="9683750" cy="0"/>
          </a:xfrm>
          <a:custGeom>
            <a:avLst/>
            <a:gdLst/>
            <a:ahLst/>
            <a:cxnLst/>
            <a:rect l="l" t="t" r="r" b="b"/>
            <a:pathLst>
              <a:path w="9683750">
                <a:moveTo>
                  <a:pt x="0" y="0"/>
                </a:moveTo>
                <a:lnTo>
                  <a:pt x="9683496" y="0"/>
                </a:lnTo>
              </a:path>
            </a:pathLst>
          </a:custGeom>
          <a:ln w="1828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81965" y="367995"/>
            <a:ext cx="9529470" cy="492443"/>
          </a:xfrm>
        </p:spPr>
        <p:txBody>
          <a:bodyPr/>
          <a:lstStyle/>
          <a:p>
            <a:r>
              <a:rPr lang="bg-BG" spc="-1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Финансиране на проекта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65200" y="1317242"/>
            <a:ext cx="9064600" cy="1417190"/>
          </a:xfrm>
          <a:prstGeom prst="rect">
            <a:avLst/>
          </a:prstGeom>
        </p:spPr>
        <p:txBody>
          <a:bodyPr wrap="square" lIns="91432" tIns="45716" rIns="91432" bIns="45716" anchor="ctr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Изпълнителят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ще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финансира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пълния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обем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на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инвестицията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по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Енергийно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спестяващите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мерки (ЕСМ),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посочени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в доклада за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енергийна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ефективност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,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изцяло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със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собствени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средства и/или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привлечени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средства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65200" y="2876365"/>
            <a:ext cx="9064600" cy="1417190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С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настоящия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проект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предлагаме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такова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изпълнение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на предмета на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поръчката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, с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което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да се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гарантира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обща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годишна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икономия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на потребление на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електрическа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енергия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не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по-малко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от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тази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посочена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в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докладите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за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енергийна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ефективност</a:t>
            </a:r>
            <a:endParaRPr lang="ru-RU" sz="1400" b="1" spc="-20" dirty="0">
              <a:solidFill>
                <a:srgbClr val="1F4268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65200" y="4543426"/>
            <a:ext cx="9064600" cy="1417190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Доказването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на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ефекта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от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енергоспестяващите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мерки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ще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се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извършва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на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базата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на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търговско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мерене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,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което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се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осъществява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от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крайния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снабдител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на </a:t>
            </a:r>
            <a:r>
              <a:rPr lang="ru-RU" sz="1400" b="1" spc="-20" dirty="0" err="1" smtClean="0">
                <a:solidFill>
                  <a:srgbClr val="1F4268"/>
                </a:solidFill>
                <a:latin typeface="Arial"/>
                <a:cs typeface="Arial"/>
              </a:rPr>
              <a:t>електроенергия</a:t>
            </a:r>
            <a:r>
              <a:rPr lang="ru-RU" sz="1400" b="1" spc="-20" dirty="0" smtClean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и ежегодно чрез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изготвяне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на мониторингов доклад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87" y="1500753"/>
            <a:ext cx="4508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87" y="3121410"/>
            <a:ext cx="4508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47" y="4788471"/>
            <a:ext cx="4508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157897" y="6956877"/>
            <a:ext cx="3010484" cy="2801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r>
              <a:rPr lang="bg-BG" sz="1200" b="1" i="1" cap="all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ДЗЗД „Енерджи </a:t>
            </a:r>
            <a:r>
              <a:rPr lang="bg-BG" sz="1200" b="1" i="1" cap="all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Ефект-Енерпром</a:t>
            </a:r>
            <a:r>
              <a:rPr lang="bg-BG" sz="1200" b="1" i="1" cap="all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“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7" name="object 39"/>
          <p:cNvSpPr/>
          <p:nvPr/>
        </p:nvSpPr>
        <p:spPr>
          <a:xfrm>
            <a:off x="461772" y="6838188"/>
            <a:ext cx="9613900" cy="0"/>
          </a:xfrm>
          <a:custGeom>
            <a:avLst/>
            <a:gdLst/>
            <a:ahLst/>
            <a:cxnLst/>
            <a:rect l="l" t="t" r="r" b="b"/>
            <a:pathLst>
              <a:path w="9613900">
                <a:moveTo>
                  <a:pt x="0" y="0"/>
                </a:moveTo>
                <a:lnTo>
                  <a:pt x="9613392" y="0"/>
                </a:lnTo>
              </a:path>
            </a:pathLst>
          </a:custGeom>
          <a:ln w="3175">
            <a:solidFill>
              <a:srgbClr val="63636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41"/>
          <p:cNvSpPr txBox="1">
            <a:spLocks noGrp="1"/>
          </p:cNvSpPr>
          <p:nvPr>
            <p:ph type="sldNum" sz="quarter" idx="7"/>
          </p:nvPr>
        </p:nvSpPr>
        <p:spPr>
          <a:xfrm>
            <a:off x="467056" y="6963497"/>
            <a:ext cx="520700" cy="155171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699">
              <a:spcBef>
                <a:spcPts val="10"/>
              </a:spcBef>
            </a:pPr>
            <a:r>
              <a:rPr lang="bg-BG" dirty="0" smtClean="0"/>
              <a:t>10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18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1965" y="367995"/>
            <a:ext cx="9529470" cy="492443"/>
          </a:xfrm>
        </p:spPr>
        <p:txBody>
          <a:bodyPr/>
          <a:lstStyle/>
          <a:p>
            <a:r>
              <a:rPr lang="bg-BG" spc="-1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Принцип на изплащане</a:t>
            </a:r>
          </a:p>
        </p:txBody>
      </p:sp>
      <p:sp>
        <p:nvSpPr>
          <p:cNvPr id="5" name="object 5"/>
          <p:cNvSpPr/>
          <p:nvPr/>
        </p:nvSpPr>
        <p:spPr>
          <a:xfrm>
            <a:off x="484631" y="1045463"/>
            <a:ext cx="9683750" cy="0"/>
          </a:xfrm>
          <a:custGeom>
            <a:avLst/>
            <a:gdLst/>
            <a:ahLst/>
            <a:cxnLst/>
            <a:rect l="l" t="t" r="r" b="b"/>
            <a:pathLst>
              <a:path w="9683750">
                <a:moveTo>
                  <a:pt x="0" y="0"/>
                </a:moveTo>
                <a:lnTo>
                  <a:pt x="9683496" y="0"/>
                </a:lnTo>
              </a:path>
            </a:pathLst>
          </a:custGeom>
          <a:ln w="1828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39"/>
          <p:cNvSpPr/>
          <p:nvPr/>
        </p:nvSpPr>
        <p:spPr>
          <a:xfrm>
            <a:off x="461772" y="6838188"/>
            <a:ext cx="9613900" cy="0"/>
          </a:xfrm>
          <a:custGeom>
            <a:avLst/>
            <a:gdLst/>
            <a:ahLst/>
            <a:cxnLst/>
            <a:rect l="l" t="t" r="r" b="b"/>
            <a:pathLst>
              <a:path w="9613900">
                <a:moveTo>
                  <a:pt x="0" y="0"/>
                </a:moveTo>
                <a:lnTo>
                  <a:pt x="9613392" y="0"/>
                </a:lnTo>
              </a:path>
            </a:pathLst>
          </a:custGeom>
          <a:ln w="3175">
            <a:solidFill>
              <a:srgbClr val="63636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7897" y="6956877"/>
            <a:ext cx="3010484" cy="2801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r>
              <a:rPr lang="bg-BG" sz="1200" b="1" i="1" cap="all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ДЗЗД „Енерджи </a:t>
            </a:r>
            <a:r>
              <a:rPr lang="bg-BG" sz="1200" b="1" i="1" cap="all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Ефект-Енерпром</a:t>
            </a:r>
            <a:r>
              <a:rPr lang="bg-BG" sz="1200" b="1" i="1" cap="all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“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8" name="object 41"/>
          <p:cNvSpPr txBox="1">
            <a:spLocks noGrp="1"/>
          </p:cNvSpPr>
          <p:nvPr>
            <p:ph type="sldNum" sz="quarter" idx="7"/>
          </p:nvPr>
        </p:nvSpPr>
        <p:spPr>
          <a:xfrm>
            <a:off x="467056" y="6963497"/>
            <a:ext cx="520700" cy="155171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699">
              <a:spcBef>
                <a:spcPts val="10"/>
              </a:spcBef>
            </a:pPr>
            <a:r>
              <a:rPr lang="bg-BG" spc="-5" dirty="0"/>
              <a:t>11</a:t>
            </a:r>
            <a:endParaRPr dirty="0"/>
          </a:p>
        </p:txBody>
      </p:sp>
      <p:pic>
        <p:nvPicPr>
          <p:cNvPr id="9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772" y="5938247"/>
            <a:ext cx="326135" cy="3261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11073" y="5723645"/>
            <a:ext cx="9064600" cy="755341"/>
          </a:xfrm>
          <a:prstGeom prst="rect">
            <a:avLst/>
          </a:prstGeom>
        </p:spPr>
        <p:txBody>
          <a:bodyPr wrap="square" lIns="91432" tIns="45716" rIns="91432" bIns="45716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1400" b="1" spc="-20" dirty="0">
                <a:solidFill>
                  <a:srgbClr val="1F4268"/>
                </a:solidFill>
                <a:latin typeface="Arial"/>
                <a:cs typeface="Arial"/>
              </a:rPr>
              <a:t>Инвестицията се изплаща изцяло от реализирани икономии от електроенергия, без да се усвояват средства от приходи или бюджетни средства на Община Габрово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076187"/>
              </p:ext>
            </p:extLst>
          </p:nvPr>
        </p:nvGraphicFramePr>
        <p:xfrm>
          <a:off x="1011072" y="1190625"/>
          <a:ext cx="7383628" cy="4541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462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84631" y="1045463"/>
            <a:ext cx="9683750" cy="0"/>
          </a:xfrm>
          <a:custGeom>
            <a:avLst/>
            <a:gdLst/>
            <a:ahLst/>
            <a:cxnLst/>
            <a:rect l="l" t="t" r="r" b="b"/>
            <a:pathLst>
              <a:path w="9683750">
                <a:moveTo>
                  <a:pt x="0" y="0"/>
                </a:moveTo>
                <a:lnTo>
                  <a:pt x="9683496" y="0"/>
                </a:lnTo>
              </a:path>
            </a:pathLst>
          </a:custGeom>
          <a:ln w="1828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9956" y="6838188"/>
            <a:ext cx="9610725" cy="0"/>
          </a:xfrm>
          <a:custGeom>
            <a:avLst/>
            <a:gdLst/>
            <a:ahLst/>
            <a:cxnLst/>
            <a:rect l="l" t="t" r="r" b="b"/>
            <a:pathLst>
              <a:path w="9610725">
                <a:moveTo>
                  <a:pt x="0" y="0"/>
                </a:moveTo>
                <a:lnTo>
                  <a:pt x="9610344" y="0"/>
                </a:lnTo>
              </a:path>
            </a:pathLst>
          </a:custGeom>
          <a:ln w="3175">
            <a:solidFill>
              <a:srgbClr val="63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70397" y="1724026"/>
            <a:ext cx="4185285" cy="1222129"/>
          </a:xfrm>
          <a:prstGeom prst="rect">
            <a:avLst/>
          </a:prstGeom>
          <a:solidFill>
            <a:srgbClr val="6F95B9">
              <a:alpha val="10195"/>
            </a:srgbClr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spcBef>
                <a:spcPts val="50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5079" algn="ctr"/>
            <a:r>
              <a:rPr lang="bg-BG" sz="1100" b="1" spc="-10" dirty="0">
                <a:solidFill>
                  <a:srgbClr val="636363"/>
                </a:solidFill>
                <a:latin typeface="Arial"/>
                <a:cs typeface="Arial"/>
              </a:rPr>
              <a:t>Благовест Ангелов</a:t>
            </a:r>
            <a:endParaRPr sz="1100" dirty="0">
              <a:latin typeface="Arial"/>
              <a:cs typeface="Arial"/>
            </a:endParaRPr>
          </a:p>
          <a:p>
            <a:pPr marL="1905" algn="ctr"/>
            <a:r>
              <a:rPr lang="bg-BG" sz="1100" dirty="0">
                <a:solidFill>
                  <a:srgbClr val="636363"/>
                </a:solidFill>
                <a:latin typeface="Arial"/>
                <a:cs typeface="Arial"/>
              </a:rPr>
              <a:t>Представител на</a:t>
            </a:r>
            <a:endParaRPr lang="bg-BG" sz="1100" dirty="0">
              <a:latin typeface="Arial"/>
              <a:cs typeface="Arial"/>
            </a:endParaRPr>
          </a:p>
          <a:p>
            <a:pPr marL="1905" algn="ctr"/>
            <a:r>
              <a:rPr lang="bg-BG" sz="1100" spc="-5" dirty="0">
                <a:solidFill>
                  <a:srgbClr val="636363"/>
                </a:solidFill>
                <a:latin typeface="Arial"/>
                <a:cs typeface="Arial"/>
              </a:rPr>
              <a:t>ДЗЗД </a:t>
            </a:r>
            <a:r>
              <a:rPr sz="1100" spc="-5" dirty="0">
                <a:solidFill>
                  <a:srgbClr val="636363"/>
                </a:solidFill>
                <a:latin typeface="Arial"/>
                <a:cs typeface="Arial"/>
              </a:rPr>
              <a:t>„</a:t>
            </a:r>
            <a:r>
              <a:rPr lang="bg-BG" sz="1100" spc="-5" dirty="0">
                <a:solidFill>
                  <a:srgbClr val="636363"/>
                </a:solidFill>
                <a:latin typeface="Arial"/>
                <a:cs typeface="Arial"/>
              </a:rPr>
              <a:t>Енерджи Ефект - </a:t>
            </a:r>
            <a:r>
              <a:rPr lang="bg-BG" sz="1100" spc="-5" dirty="0" err="1">
                <a:solidFill>
                  <a:srgbClr val="636363"/>
                </a:solidFill>
                <a:latin typeface="Arial"/>
                <a:cs typeface="Arial"/>
              </a:rPr>
              <a:t>Енерпром</a:t>
            </a:r>
            <a:r>
              <a:rPr sz="1100" dirty="0">
                <a:solidFill>
                  <a:srgbClr val="636363"/>
                </a:solidFill>
                <a:latin typeface="Arial"/>
                <a:cs typeface="Arial"/>
              </a:rPr>
              <a:t>“</a:t>
            </a:r>
            <a:r>
              <a:rPr sz="1100" spc="-56" dirty="0">
                <a:solidFill>
                  <a:srgbClr val="636363"/>
                </a:solidFill>
                <a:latin typeface="Arial"/>
                <a:cs typeface="Arial"/>
              </a:rPr>
              <a:t> </a:t>
            </a:r>
            <a:endParaRPr lang="bg-BG" sz="1100" spc="-56" dirty="0">
              <a:solidFill>
                <a:srgbClr val="636363"/>
              </a:solidFill>
              <a:latin typeface="Arial"/>
              <a:cs typeface="Arial"/>
            </a:endParaRPr>
          </a:p>
          <a:p>
            <a:pPr marL="1186084" marR="1135924" algn="ctr"/>
            <a:r>
              <a:rPr sz="1100" spc="5" dirty="0">
                <a:solidFill>
                  <a:srgbClr val="636363"/>
                </a:solidFill>
                <a:latin typeface="Arial"/>
                <a:cs typeface="Arial"/>
              </a:rPr>
              <a:t> </a:t>
            </a:r>
            <a:r>
              <a:rPr sz="1100" spc="-290" dirty="0">
                <a:solidFill>
                  <a:srgbClr val="636363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636363"/>
                </a:solidFill>
                <a:latin typeface="Arial"/>
                <a:cs typeface="Arial"/>
              </a:rPr>
              <a:t>М:</a:t>
            </a:r>
            <a:r>
              <a:rPr sz="1100" spc="5" dirty="0">
                <a:solidFill>
                  <a:srgbClr val="636363"/>
                </a:solidFill>
                <a:latin typeface="Arial"/>
                <a:cs typeface="Arial"/>
              </a:rPr>
              <a:t> +359</a:t>
            </a:r>
            <a:r>
              <a:rPr sz="1100" spc="-40" dirty="0">
                <a:solidFill>
                  <a:srgbClr val="63636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36363"/>
                </a:solidFill>
                <a:latin typeface="Arial"/>
                <a:cs typeface="Arial"/>
              </a:rPr>
              <a:t>89</a:t>
            </a:r>
            <a:r>
              <a:rPr sz="1100" spc="-40" dirty="0">
                <a:solidFill>
                  <a:srgbClr val="636363"/>
                </a:solidFill>
                <a:latin typeface="Arial"/>
                <a:cs typeface="Arial"/>
              </a:rPr>
              <a:t> </a:t>
            </a:r>
            <a:r>
              <a:rPr lang="bg-BG" sz="1100" spc="5" dirty="0">
                <a:solidFill>
                  <a:srgbClr val="636363"/>
                </a:solidFill>
                <a:latin typeface="Arial"/>
                <a:cs typeface="Arial"/>
              </a:rPr>
              <a:t>689 5588</a:t>
            </a:r>
            <a:endParaRPr sz="1100" dirty="0">
              <a:latin typeface="Arial"/>
              <a:cs typeface="Arial"/>
            </a:endParaRPr>
          </a:p>
          <a:p>
            <a:pPr marR="17779" algn="ctr"/>
            <a:r>
              <a:rPr sz="1100" dirty="0">
                <a:solidFill>
                  <a:srgbClr val="636363"/>
                </a:solidFill>
                <a:latin typeface="Arial"/>
                <a:cs typeface="Arial"/>
              </a:rPr>
              <a:t>Е:</a:t>
            </a:r>
            <a:r>
              <a:rPr sz="1100" spc="-20" dirty="0">
                <a:solidFill>
                  <a:srgbClr val="636363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636363"/>
                </a:solidFill>
                <a:latin typeface="Arial"/>
                <a:cs typeface="Arial"/>
                <a:hlinkClick r:id="rId2"/>
              </a:rPr>
              <a:t>bangelov@energyeffect.bg</a:t>
            </a:r>
            <a:endParaRPr lang="bg-BG" sz="1100" spc="-5" dirty="0">
              <a:solidFill>
                <a:srgbClr val="636363"/>
              </a:solidFill>
              <a:latin typeface="Arial"/>
              <a:cs typeface="Arial"/>
            </a:endParaRPr>
          </a:p>
          <a:p>
            <a:pPr marR="17779" algn="ctr"/>
            <a:endParaRPr sz="11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00242" y="3270251"/>
            <a:ext cx="4185285" cy="1224052"/>
          </a:xfrm>
          <a:prstGeom prst="rect">
            <a:avLst/>
          </a:prstGeom>
          <a:solidFill>
            <a:srgbClr val="6F95B9">
              <a:alpha val="10195"/>
            </a:srgbClr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spcBef>
                <a:spcPts val="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5079" algn="ctr">
              <a:spcBef>
                <a:spcPts val="5"/>
              </a:spcBef>
            </a:pPr>
            <a:r>
              <a:rPr lang="bg-BG" sz="1100" b="1" dirty="0">
                <a:solidFill>
                  <a:srgbClr val="636363"/>
                </a:solidFill>
                <a:latin typeface="Arial"/>
                <a:cs typeface="Arial"/>
              </a:rPr>
              <a:t>Кръстина Чолакова-Димитрова</a:t>
            </a:r>
            <a:endParaRPr sz="1100" dirty="0">
              <a:latin typeface="Arial"/>
              <a:cs typeface="Arial"/>
            </a:endParaRPr>
          </a:p>
          <a:p>
            <a:pPr marL="1905" algn="ctr"/>
            <a:r>
              <a:rPr lang="ru-RU" sz="1100" dirty="0" err="1">
                <a:solidFill>
                  <a:srgbClr val="636363"/>
                </a:solidFill>
                <a:latin typeface="Arial"/>
                <a:cs typeface="Arial"/>
              </a:rPr>
              <a:t>Представител</a:t>
            </a:r>
            <a:r>
              <a:rPr lang="ru-RU" sz="1100" dirty="0">
                <a:solidFill>
                  <a:srgbClr val="636363"/>
                </a:solidFill>
                <a:latin typeface="Arial"/>
                <a:cs typeface="Arial"/>
              </a:rPr>
              <a:t> на</a:t>
            </a:r>
          </a:p>
          <a:p>
            <a:pPr marL="1905" algn="ctr"/>
            <a:r>
              <a:rPr lang="ru-RU" sz="1100" dirty="0">
                <a:solidFill>
                  <a:srgbClr val="636363"/>
                </a:solidFill>
                <a:latin typeface="Arial"/>
                <a:cs typeface="Arial"/>
              </a:rPr>
              <a:t>ДЗЗД „Енерджи </a:t>
            </a:r>
            <a:r>
              <a:rPr lang="ru-RU" sz="1100" dirty="0" err="1">
                <a:solidFill>
                  <a:srgbClr val="636363"/>
                </a:solidFill>
                <a:latin typeface="Arial"/>
                <a:cs typeface="Arial"/>
              </a:rPr>
              <a:t>Ефект</a:t>
            </a:r>
            <a:r>
              <a:rPr lang="ru-RU" sz="1100" dirty="0">
                <a:solidFill>
                  <a:srgbClr val="636363"/>
                </a:solidFill>
                <a:latin typeface="Arial"/>
                <a:cs typeface="Arial"/>
              </a:rPr>
              <a:t> - </a:t>
            </a:r>
            <a:r>
              <a:rPr lang="ru-RU" sz="1100" dirty="0" err="1">
                <a:solidFill>
                  <a:srgbClr val="636363"/>
                </a:solidFill>
                <a:latin typeface="Arial"/>
                <a:cs typeface="Arial"/>
              </a:rPr>
              <a:t>Енерпром</a:t>
            </a:r>
            <a:r>
              <a:rPr lang="ru-RU" sz="1100" dirty="0">
                <a:solidFill>
                  <a:srgbClr val="636363"/>
                </a:solidFill>
                <a:latin typeface="Arial"/>
                <a:cs typeface="Arial"/>
              </a:rPr>
              <a:t>“ </a:t>
            </a:r>
          </a:p>
          <a:p>
            <a:pPr marL="1372125" marR="1363870" algn="ctr"/>
            <a:r>
              <a:rPr sz="1100" spc="-20" dirty="0">
                <a:solidFill>
                  <a:srgbClr val="636363"/>
                </a:solidFill>
                <a:latin typeface="Arial"/>
                <a:cs typeface="Arial"/>
              </a:rPr>
              <a:t>М:</a:t>
            </a:r>
            <a:r>
              <a:rPr sz="1100" spc="-5" dirty="0">
                <a:solidFill>
                  <a:srgbClr val="636363"/>
                </a:solidFill>
                <a:latin typeface="Arial"/>
                <a:cs typeface="Arial"/>
              </a:rPr>
              <a:t> </a:t>
            </a:r>
            <a:r>
              <a:rPr sz="1100" spc="5" dirty="0">
                <a:solidFill>
                  <a:srgbClr val="636363"/>
                </a:solidFill>
                <a:latin typeface="Arial"/>
                <a:cs typeface="Arial"/>
              </a:rPr>
              <a:t>+359</a:t>
            </a:r>
            <a:r>
              <a:rPr sz="1100" spc="-40" dirty="0">
                <a:solidFill>
                  <a:srgbClr val="63636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636363"/>
                </a:solidFill>
                <a:latin typeface="Arial"/>
                <a:cs typeface="Arial"/>
              </a:rPr>
              <a:t>89</a:t>
            </a:r>
            <a:r>
              <a:rPr sz="1100" spc="-40" dirty="0">
                <a:solidFill>
                  <a:srgbClr val="636363"/>
                </a:solidFill>
                <a:latin typeface="Arial"/>
                <a:cs typeface="Arial"/>
              </a:rPr>
              <a:t> </a:t>
            </a:r>
            <a:r>
              <a:rPr lang="bg-BG" sz="1100" spc="5" dirty="0">
                <a:solidFill>
                  <a:srgbClr val="636363"/>
                </a:solidFill>
                <a:latin typeface="Arial"/>
                <a:cs typeface="Arial"/>
              </a:rPr>
              <a:t>553 2119</a:t>
            </a:r>
            <a:endParaRPr sz="11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100" dirty="0">
                <a:solidFill>
                  <a:srgbClr val="636363"/>
                </a:solidFill>
                <a:latin typeface="Arial"/>
                <a:cs typeface="Arial"/>
              </a:rPr>
              <a:t>Е:</a:t>
            </a:r>
            <a:r>
              <a:rPr sz="1100" spc="-15" dirty="0">
                <a:solidFill>
                  <a:srgbClr val="636363"/>
                </a:solidFill>
                <a:latin typeface="Arial"/>
                <a:cs typeface="Arial"/>
              </a:rPr>
              <a:t> </a:t>
            </a:r>
            <a:r>
              <a:rPr lang="en-US" sz="1100" spc="-5" dirty="0">
                <a:solidFill>
                  <a:srgbClr val="636363"/>
                </a:solidFill>
                <a:latin typeface="Arial"/>
                <a:cs typeface="Arial"/>
                <a:hlinkClick r:id="rId3"/>
              </a:rPr>
              <a:t>kcholakova@energyeffect.bg</a:t>
            </a:r>
            <a:endParaRPr lang="bg-BG" sz="1100" spc="-5" dirty="0">
              <a:solidFill>
                <a:srgbClr val="636363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87542" y="1230884"/>
            <a:ext cx="1867535" cy="19966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z="1200" b="1" i="1" dirty="0">
                <a:solidFill>
                  <a:srgbClr val="1F4268"/>
                </a:solidFill>
                <a:latin typeface="Arial"/>
                <a:cs typeface="Arial"/>
              </a:rPr>
              <a:t>За</a:t>
            </a:r>
            <a:r>
              <a:rPr sz="1200" b="1" i="1" spc="-3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1F4268"/>
                </a:solidFill>
                <a:latin typeface="Arial"/>
                <a:cs typeface="Arial"/>
              </a:rPr>
              <a:t>повече</a:t>
            </a:r>
            <a:r>
              <a:rPr sz="1200" b="1" i="1" spc="-45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sz="1200" b="1" i="1" spc="-5" dirty="0">
                <a:solidFill>
                  <a:srgbClr val="1F4268"/>
                </a:solidFill>
                <a:latin typeface="Arial"/>
                <a:cs typeface="Arial"/>
              </a:rPr>
              <a:t>информация: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57897" y="6956877"/>
            <a:ext cx="3010484" cy="2801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r>
              <a:rPr lang="bg-BG" sz="1200" b="1" i="1" cap="all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ДЗЗД „Енерджи </a:t>
            </a:r>
            <a:r>
              <a:rPr lang="bg-BG" sz="1200" b="1" i="1" cap="all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Ефект-Енерпром</a:t>
            </a:r>
            <a:r>
              <a:rPr lang="bg-BG" sz="1200" b="1" i="1" cap="all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“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5" name="object 41"/>
          <p:cNvSpPr txBox="1">
            <a:spLocks noGrp="1"/>
          </p:cNvSpPr>
          <p:nvPr>
            <p:ph type="sldNum" sz="quarter" idx="7"/>
          </p:nvPr>
        </p:nvSpPr>
        <p:spPr>
          <a:xfrm>
            <a:off x="467056" y="6963497"/>
            <a:ext cx="520700" cy="155171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699">
              <a:spcBef>
                <a:spcPts val="10"/>
              </a:spcBef>
            </a:pPr>
            <a:r>
              <a:rPr lang="bg-BG" spc="-5" dirty="0"/>
              <a:t>12</a:t>
            </a:r>
            <a:endParaRPr dirty="0"/>
          </a:p>
        </p:txBody>
      </p:sp>
      <p:sp>
        <p:nvSpPr>
          <p:cNvPr id="17" name="object 10"/>
          <p:cNvSpPr txBox="1"/>
          <p:nvPr/>
        </p:nvSpPr>
        <p:spPr>
          <a:xfrm>
            <a:off x="6012942" y="4848225"/>
            <a:ext cx="4185285" cy="1393330"/>
          </a:xfrm>
          <a:prstGeom prst="rect">
            <a:avLst/>
          </a:prstGeom>
          <a:solidFill>
            <a:srgbClr val="6F95B9">
              <a:alpha val="10195"/>
            </a:srgbClr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spcBef>
                <a:spcPts val="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5079" algn="ctr">
              <a:spcBef>
                <a:spcPts val="5"/>
              </a:spcBef>
            </a:pPr>
            <a:r>
              <a:rPr lang="ru-RU" sz="1100" b="1" dirty="0">
                <a:solidFill>
                  <a:srgbClr val="636363"/>
                </a:solidFill>
                <a:latin typeface="Arial"/>
                <a:cs typeface="Arial"/>
              </a:rPr>
              <a:t>ДЗЗД „Енерджи </a:t>
            </a:r>
            <a:r>
              <a:rPr lang="ru-RU" sz="1100" b="1" dirty="0" err="1">
                <a:solidFill>
                  <a:srgbClr val="636363"/>
                </a:solidFill>
                <a:latin typeface="Arial"/>
                <a:cs typeface="Arial"/>
              </a:rPr>
              <a:t>Ефект-Енерпром</a:t>
            </a:r>
            <a:endParaRPr lang="ru-RU" sz="1100" b="1" dirty="0">
              <a:solidFill>
                <a:srgbClr val="636363"/>
              </a:solidFill>
              <a:latin typeface="Arial"/>
              <a:cs typeface="Arial"/>
            </a:endParaRPr>
          </a:p>
          <a:p>
            <a:pPr marL="5079" algn="ctr">
              <a:spcBef>
                <a:spcPts val="5"/>
              </a:spcBef>
            </a:pPr>
            <a:r>
              <a:rPr lang="ru-RU" sz="1100" dirty="0">
                <a:solidFill>
                  <a:srgbClr val="636363"/>
                </a:solidFill>
                <a:latin typeface="Arial"/>
                <a:cs typeface="Arial"/>
              </a:rPr>
              <a:t>Адрес за </a:t>
            </a:r>
            <a:r>
              <a:rPr lang="ru-RU" sz="1100" dirty="0" err="1">
                <a:solidFill>
                  <a:srgbClr val="636363"/>
                </a:solidFill>
                <a:latin typeface="Arial"/>
                <a:cs typeface="Arial"/>
              </a:rPr>
              <a:t>кореспонденция</a:t>
            </a:r>
            <a:r>
              <a:rPr lang="ru-RU" sz="1100" dirty="0">
                <a:solidFill>
                  <a:srgbClr val="636363"/>
                </a:solidFill>
                <a:latin typeface="Arial"/>
                <a:cs typeface="Arial"/>
              </a:rPr>
              <a:t>: </a:t>
            </a:r>
          </a:p>
          <a:p>
            <a:pPr marL="5079" algn="ctr">
              <a:spcBef>
                <a:spcPts val="5"/>
              </a:spcBef>
            </a:pPr>
            <a:r>
              <a:rPr lang="ru-RU" sz="1100" dirty="0">
                <a:solidFill>
                  <a:srgbClr val="636363"/>
                </a:solidFill>
                <a:latin typeface="Arial"/>
                <a:cs typeface="Arial"/>
              </a:rPr>
              <a:t>бул. „</a:t>
            </a:r>
            <a:r>
              <a:rPr lang="ru-RU" sz="1100" dirty="0" err="1">
                <a:solidFill>
                  <a:srgbClr val="636363"/>
                </a:solidFill>
                <a:latin typeface="Arial"/>
                <a:cs typeface="Arial"/>
              </a:rPr>
              <a:t>Димитър</a:t>
            </a:r>
            <a:r>
              <a:rPr lang="ru-RU" sz="1100" dirty="0">
                <a:solidFill>
                  <a:srgbClr val="636363"/>
                </a:solidFill>
                <a:latin typeface="Arial"/>
                <a:cs typeface="Arial"/>
              </a:rPr>
              <a:t> </a:t>
            </a:r>
            <a:r>
              <a:rPr lang="ru-RU" sz="1100" dirty="0" err="1">
                <a:solidFill>
                  <a:srgbClr val="636363"/>
                </a:solidFill>
                <a:latin typeface="Arial"/>
                <a:cs typeface="Arial"/>
              </a:rPr>
              <a:t>Списаревски</a:t>
            </a:r>
            <a:r>
              <a:rPr lang="ru-RU" sz="1100" dirty="0">
                <a:solidFill>
                  <a:srgbClr val="636363"/>
                </a:solidFill>
                <a:latin typeface="Arial"/>
                <a:cs typeface="Arial"/>
              </a:rPr>
              <a:t>“ 3</a:t>
            </a:r>
          </a:p>
          <a:p>
            <a:pPr marL="5079" algn="ctr">
              <a:spcBef>
                <a:spcPts val="5"/>
              </a:spcBef>
            </a:pPr>
            <a:r>
              <a:rPr lang="ru-RU" sz="1100" dirty="0">
                <a:solidFill>
                  <a:srgbClr val="636363"/>
                </a:solidFill>
                <a:latin typeface="Arial"/>
                <a:cs typeface="Arial"/>
              </a:rPr>
              <a:t>Бизнес център </a:t>
            </a:r>
            <a:r>
              <a:rPr lang="bg-BG" sz="1100" dirty="0">
                <a:solidFill>
                  <a:srgbClr val="636363"/>
                </a:solidFill>
                <a:latin typeface="Arial"/>
                <a:cs typeface="Arial"/>
              </a:rPr>
              <a:t>„</a:t>
            </a:r>
            <a:r>
              <a:rPr lang="ru-RU" sz="1100" dirty="0">
                <a:solidFill>
                  <a:srgbClr val="636363"/>
                </a:solidFill>
                <a:latin typeface="Arial"/>
                <a:cs typeface="Arial"/>
              </a:rPr>
              <a:t>ГЛОБЪЛ ИНДЪСТРИ</a:t>
            </a:r>
            <a:r>
              <a:rPr lang="bg-BG" sz="1100" dirty="0">
                <a:solidFill>
                  <a:srgbClr val="636363"/>
                </a:solidFill>
                <a:latin typeface="Arial"/>
                <a:cs typeface="Arial"/>
              </a:rPr>
              <a:t>“</a:t>
            </a:r>
            <a:endParaRPr lang="ru-RU" sz="1100" dirty="0">
              <a:solidFill>
                <a:srgbClr val="636363"/>
              </a:solidFill>
              <a:latin typeface="Arial"/>
              <a:cs typeface="Arial"/>
            </a:endParaRPr>
          </a:p>
          <a:p>
            <a:pPr marL="5079" algn="ctr">
              <a:spcBef>
                <a:spcPts val="5"/>
              </a:spcBef>
            </a:pPr>
            <a:r>
              <a:rPr lang="ru-RU" sz="1100" dirty="0">
                <a:solidFill>
                  <a:srgbClr val="636363"/>
                </a:solidFill>
                <a:latin typeface="Arial"/>
                <a:cs typeface="Arial"/>
              </a:rPr>
              <a:t>София 1592</a:t>
            </a:r>
          </a:p>
          <a:p>
            <a:pPr marL="5079" algn="ctr">
              <a:spcBef>
                <a:spcPts val="5"/>
              </a:spcBef>
            </a:pPr>
            <a:r>
              <a:rPr lang="ru-RU" sz="1100" dirty="0">
                <a:solidFill>
                  <a:srgbClr val="636363"/>
                </a:solidFill>
                <a:latin typeface="Arial"/>
                <a:cs typeface="Arial"/>
              </a:rPr>
              <a:t>Т: (02) 978 8945</a:t>
            </a:r>
          </a:p>
          <a:p>
            <a:pPr algn="ctr"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</p:txBody>
      </p:sp>
      <p:pic>
        <p:nvPicPr>
          <p:cNvPr id="5122" name="Picture 2" descr="https://gabrovo.bg/cache/images/news/1000x1000s/dgr_new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55" y="1724026"/>
            <a:ext cx="5410200" cy="405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516611" y="367995"/>
            <a:ext cx="952947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F4268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bg-BG" kern="0" spc="-1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Партньорство</a:t>
            </a:r>
            <a:endParaRPr lang="en-US" kern="0" dirty="0"/>
          </a:p>
        </p:txBody>
      </p:sp>
      <p:sp>
        <p:nvSpPr>
          <p:cNvPr id="23" name="TextBox 22"/>
          <p:cNvSpPr txBox="1"/>
          <p:nvPr/>
        </p:nvSpPr>
        <p:spPr>
          <a:xfrm>
            <a:off x="435355" y="5488167"/>
            <a:ext cx="2667000" cy="28016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</a:t>
            </a:r>
            <a:r>
              <a:rPr lang="bg-BG" sz="1200" dirty="0">
                <a:solidFill>
                  <a:schemeClr val="bg1"/>
                </a:solidFill>
              </a:rPr>
              <a:t>нимка: </a:t>
            </a:r>
            <a:r>
              <a:rPr lang="en-US" sz="1200" dirty="0">
                <a:solidFill>
                  <a:schemeClr val="bg1"/>
                </a:solidFill>
              </a:rPr>
              <a:t>www.gabrovo.bg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9155" y="5914859"/>
            <a:ext cx="5410200" cy="466843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bg-BG" sz="1200" b="1" i="1" dirty="0">
                <a:solidFill>
                  <a:srgbClr val="1F4268"/>
                </a:solidFill>
                <a:latin typeface="Arial"/>
                <a:cs typeface="Arial"/>
              </a:rPr>
              <a:t>ЕСКО договорът за модернизация на уличното осветление на гр. Габрово беше сключен на 10.12.2020 г.</a:t>
            </a:r>
            <a:r>
              <a:rPr lang="en-US" sz="1200" b="1" i="1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4411" y="352426"/>
            <a:ext cx="5781040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lang="bg-BG" spc="-1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Кратко описание на проекта</a:t>
            </a:r>
            <a:endParaRPr spc="-1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61147" y="1325187"/>
            <a:ext cx="407162" cy="440817"/>
            <a:chOff x="530351" y="1328927"/>
            <a:chExt cx="411480" cy="445134"/>
          </a:xfrm>
        </p:grpSpPr>
        <p:grpSp>
          <p:nvGrpSpPr>
            <p:cNvPr id="5" name="object 5"/>
            <p:cNvGrpSpPr/>
            <p:nvPr/>
          </p:nvGrpSpPr>
          <p:grpSpPr>
            <a:xfrm>
              <a:off x="530351" y="1328927"/>
              <a:ext cx="411480" cy="445134"/>
              <a:chOff x="530351" y="1328927"/>
              <a:chExt cx="411480" cy="445134"/>
            </a:xfrm>
          </p:grpSpPr>
          <p:sp>
            <p:nvSpPr>
              <p:cNvPr id="6" name="object 6"/>
              <p:cNvSpPr/>
              <p:nvPr/>
            </p:nvSpPr>
            <p:spPr>
              <a:xfrm>
                <a:off x="534923" y="1333499"/>
                <a:ext cx="402590" cy="436245"/>
              </a:xfrm>
              <a:custGeom>
                <a:avLst/>
                <a:gdLst/>
                <a:ahLst/>
                <a:cxnLst/>
                <a:rect l="l" t="t" r="r" b="b"/>
                <a:pathLst>
                  <a:path w="402590" h="436244">
                    <a:moveTo>
                      <a:pt x="201168" y="0"/>
                    </a:moveTo>
                    <a:lnTo>
                      <a:pt x="155042" y="5753"/>
                    </a:lnTo>
                    <a:lnTo>
                      <a:pt x="112700" y="22144"/>
                    </a:lnTo>
                    <a:lnTo>
                      <a:pt x="75348" y="47866"/>
                    </a:lnTo>
                    <a:lnTo>
                      <a:pt x="44195" y="81611"/>
                    </a:lnTo>
                    <a:lnTo>
                      <a:pt x="20447" y="122075"/>
                    </a:lnTo>
                    <a:lnTo>
                      <a:pt x="5313" y="167951"/>
                    </a:lnTo>
                    <a:lnTo>
                      <a:pt x="0" y="217932"/>
                    </a:lnTo>
                    <a:lnTo>
                      <a:pt x="5313" y="267912"/>
                    </a:lnTo>
                    <a:lnTo>
                      <a:pt x="20447" y="313788"/>
                    </a:lnTo>
                    <a:lnTo>
                      <a:pt x="44195" y="354252"/>
                    </a:lnTo>
                    <a:lnTo>
                      <a:pt x="75348" y="387997"/>
                    </a:lnTo>
                    <a:lnTo>
                      <a:pt x="112700" y="413719"/>
                    </a:lnTo>
                    <a:lnTo>
                      <a:pt x="155042" y="430110"/>
                    </a:lnTo>
                    <a:lnTo>
                      <a:pt x="201168" y="435863"/>
                    </a:lnTo>
                    <a:lnTo>
                      <a:pt x="247293" y="430110"/>
                    </a:lnTo>
                    <a:lnTo>
                      <a:pt x="289635" y="413719"/>
                    </a:lnTo>
                    <a:lnTo>
                      <a:pt x="326987" y="387997"/>
                    </a:lnTo>
                    <a:lnTo>
                      <a:pt x="358140" y="354252"/>
                    </a:lnTo>
                    <a:lnTo>
                      <a:pt x="381888" y="313788"/>
                    </a:lnTo>
                    <a:lnTo>
                      <a:pt x="397022" y="267912"/>
                    </a:lnTo>
                    <a:lnTo>
                      <a:pt x="402336" y="217932"/>
                    </a:lnTo>
                    <a:lnTo>
                      <a:pt x="397022" y="167951"/>
                    </a:lnTo>
                    <a:lnTo>
                      <a:pt x="381888" y="122075"/>
                    </a:lnTo>
                    <a:lnTo>
                      <a:pt x="358140" y="81611"/>
                    </a:lnTo>
                    <a:lnTo>
                      <a:pt x="326987" y="47866"/>
                    </a:lnTo>
                    <a:lnTo>
                      <a:pt x="289635" y="22144"/>
                    </a:lnTo>
                    <a:lnTo>
                      <a:pt x="247293" y="5753"/>
                    </a:lnTo>
                    <a:lnTo>
                      <a:pt x="201168" y="0"/>
                    </a:lnTo>
                    <a:close/>
                  </a:path>
                </a:pathLst>
              </a:custGeom>
              <a:solidFill>
                <a:srgbClr val="6F95B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534923" y="1333499"/>
                <a:ext cx="402590" cy="436245"/>
              </a:xfrm>
              <a:custGeom>
                <a:avLst/>
                <a:gdLst/>
                <a:ahLst/>
                <a:cxnLst/>
                <a:rect l="l" t="t" r="r" b="b"/>
                <a:pathLst>
                  <a:path w="402590" h="436244">
                    <a:moveTo>
                      <a:pt x="0" y="217932"/>
                    </a:moveTo>
                    <a:lnTo>
                      <a:pt x="5313" y="167951"/>
                    </a:lnTo>
                    <a:lnTo>
                      <a:pt x="20447" y="122075"/>
                    </a:lnTo>
                    <a:lnTo>
                      <a:pt x="44195" y="81611"/>
                    </a:lnTo>
                    <a:lnTo>
                      <a:pt x="75348" y="47866"/>
                    </a:lnTo>
                    <a:lnTo>
                      <a:pt x="112700" y="22144"/>
                    </a:lnTo>
                    <a:lnTo>
                      <a:pt x="155042" y="5753"/>
                    </a:lnTo>
                    <a:lnTo>
                      <a:pt x="201168" y="0"/>
                    </a:lnTo>
                    <a:lnTo>
                      <a:pt x="247293" y="5753"/>
                    </a:lnTo>
                    <a:lnTo>
                      <a:pt x="289635" y="22144"/>
                    </a:lnTo>
                    <a:lnTo>
                      <a:pt x="326987" y="47866"/>
                    </a:lnTo>
                    <a:lnTo>
                      <a:pt x="358140" y="81611"/>
                    </a:lnTo>
                    <a:lnTo>
                      <a:pt x="381888" y="122075"/>
                    </a:lnTo>
                    <a:lnTo>
                      <a:pt x="397022" y="167951"/>
                    </a:lnTo>
                    <a:lnTo>
                      <a:pt x="402336" y="217932"/>
                    </a:lnTo>
                    <a:lnTo>
                      <a:pt x="397022" y="267912"/>
                    </a:lnTo>
                    <a:lnTo>
                      <a:pt x="381888" y="313788"/>
                    </a:lnTo>
                    <a:lnTo>
                      <a:pt x="358140" y="354252"/>
                    </a:lnTo>
                    <a:lnTo>
                      <a:pt x="326987" y="387997"/>
                    </a:lnTo>
                    <a:lnTo>
                      <a:pt x="289635" y="413719"/>
                    </a:lnTo>
                    <a:lnTo>
                      <a:pt x="247293" y="430110"/>
                    </a:lnTo>
                    <a:lnTo>
                      <a:pt x="201168" y="435863"/>
                    </a:lnTo>
                    <a:lnTo>
                      <a:pt x="155042" y="430110"/>
                    </a:lnTo>
                    <a:lnTo>
                      <a:pt x="112700" y="413719"/>
                    </a:lnTo>
                    <a:lnTo>
                      <a:pt x="75348" y="387997"/>
                    </a:lnTo>
                    <a:lnTo>
                      <a:pt x="44195" y="354252"/>
                    </a:lnTo>
                    <a:lnTo>
                      <a:pt x="20447" y="313788"/>
                    </a:lnTo>
                    <a:lnTo>
                      <a:pt x="5313" y="267912"/>
                    </a:lnTo>
                    <a:lnTo>
                      <a:pt x="0" y="217932"/>
                    </a:lnTo>
                    <a:close/>
                  </a:path>
                </a:pathLst>
              </a:custGeom>
              <a:ln w="9144">
                <a:solidFill>
                  <a:srgbClr val="6F95B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8"/>
            <p:cNvSpPr txBox="1"/>
            <p:nvPr/>
          </p:nvSpPr>
          <p:spPr>
            <a:xfrm>
              <a:off x="671576" y="1426844"/>
              <a:ext cx="123826" cy="235629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699">
                <a:spcBef>
                  <a:spcPts val="90"/>
                </a:spcBef>
              </a:pPr>
              <a:r>
                <a:rPr sz="1400" b="1" spc="-5" dirty="0">
                  <a:solidFill>
                    <a:srgbClr val="FFFFFF"/>
                  </a:solidFill>
                  <a:latin typeface="Arial"/>
                  <a:cs typeface="Arial"/>
                </a:rPr>
                <a:t>1</a:t>
              </a:r>
              <a:endParaRPr sz="1400" dirty="0">
                <a:latin typeface="Arial"/>
                <a:cs typeface="Arial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80314" y="2822338"/>
            <a:ext cx="411480" cy="441959"/>
            <a:chOff x="530351" y="2673095"/>
            <a:chExt cx="411480" cy="441959"/>
          </a:xfrm>
        </p:grpSpPr>
        <p:grpSp>
          <p:nvGrpSpPr>
            <p:cNvPr id="9" name="object 9"/>
            <p:cNvGrpSpPr/>
            <p:nvPr/>
          </p:nvGrpSpPr>
          <p:grpSpPr>
            <a:xfrm>
              <a:off x="530351" y="2673095"/>
              <a:ext cx="411480" cy="441959"/>
              <a:chOff x="530351" y="2673095"/>
              <a:chExt cx="411480" cy="441959"/>
            </a:xfrm>
          </p:grpSpPr>
          <p:sp>
            <p:nvSpPr>
              <p:cNvPr id="10" name="object 10"/>
              <p:cNvSpPr/>
              <p:nvPr/>
            </p:nvSpPr>
            <p:spPr>
              <a:xfrm>
                <a:off x="534923" y="2677667"/>
                <a:ext cx="402590" cy="433070"/>
              </a:xfrm>
              <a:custGeom>
                <a:avLst/>
                <a:gdLst/>
                <a:ahLst/>
                <a:cxnLst/>
                <a:rect l="l" t="t" r="r" b="b"/>
                <a:pathLst>
                  <a:path w="402590" h="433069">
                    <a:moveTo>
                      <a:pt x="201168" y="0"/>
                    </a:moveTo>
                    <a:lnTo>
                      <a:pt x="155042" y="5716"/>
                    </a:lnTo>
                    <a:lnTo>
                      <a:pt x="112700" y="21998"/>
                    </a:lnTo>
                    <a:lnTo>
                      <a:pt x="75348" y="47546"/>
                    </a:lnTo>
                    <a:lnTo>
                      <a:pt x="44195" y="81060"/>
                    </a:lnTo>
                    <a:lnTo>
                      <a:pt x="20447" y="121242"/>
                    </a:lnTo>
                    <a:lnTo>
                      <a:pt x="5313" y="166791"/>
                    </a:lnTo>
                    <a:lnTo>
                      <a:pt x="0" y="216408"/>
                    </a:lnTo>
                    <a:lnTo>
                      <a:pt x="5313" y="266024"/>
                    </a:lnTo>
                    <a:lnTo>
                      <a:pt x="20447" y="311573"/>
                    </a:lnTo>
                    <a:lnTo>
                      <a:pt x="44195" y="351755"/>
                    </a:lnTo>
                    <a:lnTo>
                      <a:pt x="75348" y="385269"/>
                    </a:lnTo>
                    <a:lnTo>
                      <a:pt x="112700" y="410817"/>
                    </a:lnTo>
                    <a:lnTo>
                      <a:pt x="155042" y="427099"/>
                    </a:lnTo>
                    <a:lnTo>
                      <a:pt x="201168" y="432816"/>
                    </a:lnTo>
                    <a:lnTo>
                      <a:pt x="247293" y="427099"/>
                    </a:lnTo>
                    <a:lnTo>
                      <a:pt x="289635" y="410817"/>
                    </a:lnTo>
                    <a:lnTo>
                      <a:pt x="326987" y="385269"/>
                    </a:lnTo>
                    <a:lnTo>
                      <a:pt x="358140" y="351755"/>
                    </a:lnTo>
                    <a:lnTo>
                      <a:pt x="381888" y="311573"/>
                    </a:lnTo>
                    <a:lnTo>
                      <a:pt x="397022" y="266024"/>
                    </a:lnTo>
                    <a:lnTo>
                      <a:pt x="402336" y="216408"/>
                    </a:lnTo>
                    <a:lnTo>
                      <a:pt x="397022" y="166791"/>
                    </a:lnTo>
                    <a:lnTo>
                      <a:pt x="381888" y="121242"/>
                    </a:lnTo>
                    <a:lnTo>
                      <a:pt x="358140" y="81060"/>
                    </a:lnTo>
                    <a:lnTo>
                      <a:pt x="326987" y="47546"/>
                    </a:lnTo>
                    <a:lnTo>
                      <a:pt x="289635" y="21998"/>
                    </a:lnTo>
                    <a:lnTo>
                      <a:pt x="247293" y="5716"/>
                    </a:lnTo>
                    <a:lnTo>
                      <a:pt x="201168" y="0"/>
                    </a:lnTo>
                    <a:close/>
                  </a:path>
                </a:pathLst>
              </a:custGeom>
              <a:solidFill>
                <a:srgbClr val="6F95B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534923" y="2677667"/>
                <a:ext cx="402590" cy="433070"/>
              </a:xfrm>
              <a:custGeom>
                <a:avLst/>
                <a:gdLst/>
                <a:ahLst/>
                <a:cxnLst/>
                <a:rect l="l" t="t" r="r" b="b"/>
                <a:pathLst>
                  <a:path w="402590" h="433069">
                    <a:moveTo>
                      <a:pt x="0" y="216408"/>
                    </a:moveTo>
                    <a:lnTo>
                      <a:pt x="5313" y="166791"/>
                    </a:lnTo>
                    <a:lnTo>
                      <a:pt x="20447" y="121242"/>
                    </a:lnTo>
                    <a:lnTo>
                      <a:pt x="44195" y="81060"/>
                    </a:lnTo>
                    <a:lnTo>
                      <a:pt x="75348" y="47546"/>
                    </a:lnTo>
                    <a:lnTo>
                      <a:pt x="112700" y="21998"/>
                    </a:lnTo>
                    <a:lnTo>
                      <a:pt x="155042" y="5716"/>
                    </a:lnTo>
                    <a:lnTo>
                      <a:pt x="201168" y="0"/>
                    </a:lnTo>
                    <a:lnTo>
                      <a:pt x="247293" y="5716"/>
                    </a:lnTo>
                    <a:lnTo>
                      <a:pt x="289635" y="21998"/>
                    </a:lnTo>
                    <a:lnTo>
                      <a:pt x="326987" y="47546"/>
                    </a:lnTo>
                    <a:lnTo>
                      <a:pt x="358140" y="81060"/>
                    </a:lnTo>
                    <a:lnTo>
                      <a:pt x="381888" y="121242"/>
                    </a:lnTo>
                    <a:lnTo>
                      <a:pt x="397022" y="166791"/>
                    </a:lnTo>
                    <a:lnTo>
                      <a:pt x="402336" y="216408"/>
                    </a:lnTo>
                    <a:lnTo>
                      <a:pt x="397022" y="266024"/>
                    </a:lnTo>
                    <a:lnTo>
                      <a:pt x="381888" y="311573"/>
                    </a:lnTo>
                    <a:lnTo>
                      <a:pt x="358140" y="351755"/>
                    </a:lnTo>
                    <a:lnTo>
                      <a:pt x="326987" y="385269"/>
                    </a:lnTo>
                    <a:lnTo>
                      <a:pt x="289635" y="410817"/>
                    </a:lnTo>
                    <a:lnTo>
                      <a:pt x="247293" y="427099"/>
                    </a:lnTo>
                    <a:lnTo>
                      <a:pt x="201168" y="432816"/>
                    </a:lnTo>
                    <a:lnTo>
                      <a:pt x="155042" y="427099"/>
                    </a:lnTo>
                    <a:lnTo>
                      <a:pt x="112700" y="410817"/>
                    </a:lnTo>
                    <a:lnTo>
                      <a:pt x="75348" y="385269"/>
                    </a:lnTo>
                    <a:lnTo>
                      <a:pt x="44195" y="351755"/>
                    </a:lnTo>
                    <a:lnTo>
                      <a:pt x="20447" y="311573"/>
                    </a:lnTo>
                    <a:lnTo>
                      <a:pt x="5313" y="266024"/>
                    </a:lnTo>
                    <a:lnTo>
                      <a:pt x="0" y="216408"/>
                    </a:lnTo>
                    <a:close/>
                  </a:path>
                </a:pathLst>
              </a:custGeom>
              <a:ln w="9144">
                <a:solidFill>
                  <a:srgbClr val="6F95B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2" name="object 12"/>
            <p:cNvSpPr txBox="1"/>
            <p:nvPr/>
          </p:nvSpPr>
          <p:spPr>
            <a:xfrm>
              <a:off x="671576" y="2770377"/>
              <a:ext cx="123825" cy="22698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699">
                <a:spcBef>
                  <a:spcPts val="90"/>
                </a:spcBef>
              </a:pPr>
              <a:r>
                <a:rPr sz="1400" b="1" spc="-5" dirty="0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  <a:endParaRPr sz="1400" dirty="0">
                <a:latin typeface="Arial"/>
                <a:cs typeface="Arial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61773" y="2076597"/>
            <a:ext cx="411480" cy="441959"/>
            <a:chOff x="530351" y="2002536"/>
            <a:chExt cx="411480" cy="441959"/>
          </a:xfrm>
        </p:grpSpPr>
        <p:grpSp>
          <p:nvGrpSpPr>
            <p:cNvPr id="17" name="object 17"/>
            <p:cNvGrpSpPr/>
            <p:nvPr/>
          </p:nvGrpSpPr>
          <p:grpSpPr>
            <a:xfrm>
              <a:off x="530351" y="2002536"/>
              <a:ext cx="411480" cy="441959"/>
              <a:chOff x="530351" y="2002536"/>
              <a:chExt cx="411480" cy="441959"/>
            </a:xfrm>
          </p:grpSpPr>
          <p:sp>
            <p:nvSpPr>
              <p:cNvPr id="18" name="object 18"/>
              <p:cNvSpPr/>
              <p:nvPr/>
            </p:nvSpPr>
            <p:spPr>
              <a:xfrm>
                <a:off x="534923" y="2007108"/>
                <a:ext cx="402590" cy="433070"/>
              </a:xfrm>
              <a:custGeom>
                <a:avLst/>
                <a:gdLst/>
                <a:ahLst/>
                <a:cxnLst/>
                <a:rect l="l" t="t" r="r" b="b"/>
                <a:pathLst>
                  <a:path w="402590" h="433069">
                    <a:moveTo>
                      <a:pt x="201168" y="0"/>
                    </a:moveTo>
                    <a:lnTo>
                      <a:pt x="155042" y="5716"/>
                    </a:lnTo>
                    <a:lnTo>
                      <a:pt x="112700" y="21998"/>
                    </a:lnTo>
                    <a:lnTo>
                      <a:pt x="75348" y="47546"/>
                    </a:lnTo>
                    <a:lnTo>
                      <a:pt x="44195" y="81060"/>
                    </a:lnTo>
                    <a:lnTo>
                      <a:pt x="20447" y="121242"/>
                    </a:lnTo>
                    <a:lnTo>
                      <a:pt x="5313" y="166791"/>
                    </a:lnTo>
                    <a:lnTo>
                      <a:pt x="0" y="216407"/>
                    </a:lnTo>
                    <a:lnTo>
                      <a:pt x="5313" y="266024"/>
                    </a:lnTo>
                    <a:lnTo>
                      <a:pt x="20447" y="311573"/>
                    </a:lnTo>
                    <a:lnTo>
                      <a:pt x="44195" y="351755"/>
                    </a:lnTo>
                    <a:lnTo>
                      <a:pt x="75348" y="385269"/>
                    </a:lnTo>
                    <a:lnTo>
                      <a:pt x="112700" y="410817"/>
                    </a:lnTo>
                    <a:lnTo>
                      <a:pt x="155042" y="427099"/>
                    </a:lnTo>
                    <a:lnTo>
                      <a:pt x="201168" y="432815"/>
                    </a:lnTo>
                    <a:lnTo>
                      <a:pt x="247293" y="427099"/>
                    </a:lnTo>
                    <a:lnTo>
                      <a:pt x="289635" y="410817"/>
                    </a:lnTo>
                    <a:lnTo>
                      <a:pt x="326987" y="385269"/>
                    </a:lnTo>
                    <a:lnTo>
                      <a:pt x="358140" y="351755"/>
                    </a:lnTo>
                    <a:lnTo>
                      <a:pt x="381888" y="311573"/>
                    </a:lnTo>
                    <a:lnTo>
                      <a:pt x="397022" y="266024"/>
                    </a:lnTo>
                    <a:lnTo>
                      <a:pt x="402336" y="216407"/>
                    </a:lnTo>
                    <a:lnTo>
                      <a:pt x="397022" y="166791"/>
                    </a:lnTo>
                    <a:lnTo>
                      <a:pt x="381888" y="121242"/>
                    </a:lnTo>
                    <a:lnTo>
                      <a:pt x="358140" y="81060"/>
                    </a:lnTo>
                    <a:lnTo>
                      <a:pt x="326987" y="47546"/>
                    </a:lnTo>
                    <a:lnTo>
                      <a:pt x="289635" y="21998"/>
                    </a:lnTo>
                    <a:lnTo>
                      <a:pt x="247293" y="5716"/>
                    </a:lnTo>
                    <a:lnTo>
                      <a:pt x="201168" y="0"/>
                    </a:lnTo>
                    <a:close/>
                  </a:path>
                </a:pathLst>
              </a:custGeom>
              <a:solidFill>
                <a:srgbClr val="6F95B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534923" y="2007108"/>
                <a:ext cx="402590" cy="433070"/>
              </a:xfrm>
              <a:custGeom>
                <a:avLst/>
                <a:gdLst/>
                <a:ahLst/>
                <a:cxnLst/>
                <a:rect l="l" t="t" r="r" b="b"/>
                <a:pathLst>
                  <a:path w="402590" h="433069">
                    <a:moveTo>
                      <a:pt x="0" y="216407"/>
                    </a:moveTo>
                    <a:lnTo>
                      <a:pt x="5313" y="166791"/>
                    </a:lnTo>
                    <a:lnTo>
                      <a:pt x="20447" y="121242"/>
                    </a:lnTo>
                    <a:lnTo>
                      <a:pt x="44195" y="81060"/>
                    </a:lnTo>
                    <a:lnTo>
                      <a:pt x="75348" y="47546"/>
                    </a:lnTo>
                    <a:lnTo>
                      <a:pt x="112700" y="21998"/>
                    </a:lnTo>
                    <a:lnTo>
                      <a:pt x="155042" y="5716"/>
                    </a:lnTo>
                    <a:lnTo>
                      <a:pt x="201168" y="0"/>
                    </a:lnTo>
                    <a:lnTo>
                      <a:pt x="247293" y="5716"/>
                    </a:lnTo>
                    <a:lnTo>
                      <a:pt x="289635" y="21998"/>
                    </a:lnTo>
                    <a:lnTo>
                      <a:pt x="326987" y="47546"/>
                    </a:lnTo>
                    <a:lnTo>
                      <a:pt x="358140" y="81060"/>
                    </a:lnTo>
                    <a:lnTo>
                      <a:pt x="381888" y="121242"/>
                    </a:lnTo>
                    <a:lnTo>
                      <a:pt x="397022" y="166791"/>
                    </a:lnTo>
                    <a:lnTo>
                      <a:pt x="402336" y="216407"/>
                    </a:lnTo>
                    <a:lnTo>
                      <a:pt x="397022" y="266024"/>
                    </a:lnTo>
                    <a:lnTo>
                      <a:pt x="381888" y="311573"/>
                    </a:lnTo>
                    <a:lnTo>
                      <a:pt x="358140" y="351755"/>
                    </a:lnTo>
                    <a:lnTo>
                      <a:pt x="326987" y="385269"/>
                    </a:lnTo>
                    <a:lnTo>
                      <a:pt x="289635" y="410817"/>
                    </a:lnTo>
                    <a:lnTo>
                      <a:pt x="247293" y="427099"/>
                    </a:lnTo>
                    <a:lnTo>
                      <a:pt x="201168" y="432815"/>
                    </a:lnTo>
                    <a:lnTo>
                      <a:pt x="155042" y="427099"/>
                    </a:lnTo>
                    <a:lnTo>
                      <a:pt x="112700" y="410817"/>
                    </a:lnTo>
                    <a:lnTo>
                      <a:pt x="75348" y="385269"/>
                    </a:lnTo>
                    <a:lnTo>
                      <a:pt x="44195" y="351755"/>
                    </a:lnTo>
                    <a:lnTo>
                      <a:pt x="20447" y="311573"/>
                    </a:lnTo>
                    <a:lnTo>
                      <a:pt x="5313" y="266024"/>
                    </a:lnTo>
                    <a:lnTo>
                      <a:pt x="0" y="216407"/>
                    </a:lnTo>
                    <a:close/>
                  </a:path>
                </a:pathLst>
              </a:custGeom>
              <a:ln w="9143">
                <a:solidFill>
                  <a:srgbClr val="6F95B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0" name="object 20"/>
            <p:cNvSpPr txBox="1"/>
            <p:nvPr/>
          </p:nvSpPr>
          <p:spPr>
            <a:xfrm>
              <a:off x="671576" y="2098675"/>
              <a:ext cx="123825" cy="22698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699">
                <a:spcBef>
                  <a:spcPts val="90"/>
                </a:spcBef>
              </a:pPr>
              <a:r>
                <a:rPr sz="1400" b="1" spc="-5" dirty="0">
                  <a:solidFill>
                    <a:srgbClr val="FFFFFF"/>
                  </a:solidFill>
                  <a:latin typeface="Arial"/>
                  <a:cs typeface="Arial"/>
                </a:rPr>
                <a:t>2</a:t>
              </a:r>
              <a:endParaRPr sz="1400" dirty="0">
                <a:latin typeface="Arial"/>
                <a:cs typeface="Arial"/>
              </a:endParaRPr>
            </a:p>
          </p:txBody>
        </p:sp>
      </p:grpSp>
      <p:sp>
        <p:nvSpPr>
          <p:cNvPr id="33" name="object 33"/>
          <p:cNvSpPr/>
          <p:nvPr/>
        </p:nvSpPr>
        <p:spPr>
          <a:xfrm>
            <a:off x="484631" y="1045463"/>
            <a:ext cx="9683750" cy="0"/>
          </a:xfrm>
          <a:custGeom>
            <a:avLst/>
            <a:gdLst/>
            <a:ahLst/>
            <a:cxnLst/>
            <a:rect l="l" t="t" r="r" b="b"/>
            <a:pathLst>
              <a:path w="9683750">
                <a:moveTo>
                  <a:pt x="0" y="0"/>
                </a:moveTo>
                <a:lnTo>
                  <a:pt x="9683496" y="0"/>
                </a:lnTo>
              </a:path>
            </a:pathLst>
          </a:custGeom>
          <a:ln w="1828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1772" y="6838188"/>
            <a:ext cx="9613900" cy="0"/>
          </a:xfrm>
          <a:custGeom>
            <a:avLst/>
            <a:gdLst/>
            <a:ahLst/>
            <a:cxnLst/>
            <a:rect l="l" t="t" r="r" b="b"/>
            <a:pathLst>
              <a:path w="9613900">
                <a:moveTo>
                  <a:pt x="0" y="0"/>
                </a:moveTo>
                <a:lnTo>
                  <a:pt x="9613392" y="0"/>
                </a:lnTo>
              </a:path>
            </a:pathLst>
          </a:custGeom>
          <a:ln w="3175">
            <a:solidFill>
              <a:srgbClr val="63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xfrm>
            <a:off x="467056" y="6963497"/>
            <a:ext cx="520700" cy="155171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699">
              <a:spcBef>
                <a:spcPts val="10"/>
              </a:spcBef>
            </a:pPr>
            <a:r>
              <a:rPr dirty="0" smtClean="0"/>
              <a:t>1</a:t>
            </a:r>
            <a:endParaRPr dirty="0"/>
          </a:p>
        </p:txBody>
      </p:sp>
      <p:sp>
        <p:nvSpPr>
          <p:cNvPr id="47" name="TextBox 46"/>
          <p:cNvSpPr txBox="1"/>
          <p:nvPr/>
        </p:nvSpPr>
        <p:spPr>
          <a:xfrm>
            <a:off x="7157897" y="6956877"/>
            <a:ext cx="3010484" cy="2801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r>
              <a:rPr lang="bg-BG" sz="1200" b="1" i="1" cap="all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ДЗЗД „Енерджи </a:t>
            </a:r>
            <a:r>
              <a:rPr lang="bg-BG" sz="1200" b="1" i="1" cap="all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Ефект-Енерпром</a:t>
            </a:r>
            <a:r>
              <a:rPr lang="bg-BG" sz="1200" b="1" i="1" cap="all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“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48845" y="1325186"/>
            <a:ext cx="9064600" cy="53472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just"/>
            <a:r>
              <a:rPr lang="bg-BG" sz="1400" b="1" spc="-20" dirty="0">
                <a:solidFill>
                  <a:srgbClr val="1F4268"/>
                </a:solidFill>
                <a:latin typeface="Arial"/>
                <a:cs typeface="Arial"/>
              </a:rPr>
              <a:t>Договор с гарантиран резултат (ЕСКО ДОГОВОР) 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за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внедряване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на енергоспестяващи мерки, модернизация и ремонт на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уличното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осветление на град Габрово </a:t>
            </a:r>
            <a:r>
              <a:rPr lang="bg-BG" sz="1400" b="1" spc="-20" dirty="0">
                <a:solidFill>
                  <a:srgbClr val="1F4268"/>
                </a:solidFill>
                <a:latin typeface="Arial"/>
                <a:cs typeface="Arial"/>
              </a:rPr>
              <a:t>със срок на изплащане </a:t>
            </a:r>
            <a:r>
              <a:rPr lang="bg-BG" sz="1400" b="1" spc="10" dirty="0">
                <a:solidFill>
                  <a:srgbClr val="6F95B9"/>
                </a:solidFill>
                <a:latin typeface="Arial"/>
                <a:cs typeface="Arial"/>
              </a:rPr>
              <a:t>106 месеца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93775" y="3612102"/>
            <a:ext cx="411480" cy="441959"/>
            <a:chOff x="530351" y="2673095"/>
            <a:chExt cx="411480" cy="441959"/>
          </a:xfrm>
        </p:grpSpPr>
        <p:grpSp>
          <p:nvGrpSpPr>
            <p:cNvPr id="27" name="object 9"/>
            <p:cNvGrpSpPr/>
            <p:nvPr/>
          </p:nvGrpSpPr>
          <p:grpSpPr>
            <a:xfrm>
              <a:off x="530351" y="2673095"/>
              <a:ext cx="411480" cy="441959"/>
              <a:chOff x="530351" y="2673095"/>
              <a:chExt cx="411480" cy="441959"/>
            </a:xfrm>
          </p:grpSpPr>
          <p:sp>
            <p:nvSpPr>
              <p:cNvPr id="29" name="object 10"/>
              <p:cNvSpPr/>
              <p:nvPr/>
            </p:nvSpPr>
            <p:spPr>
              <a:xfrm>
                <a:off x="534923" y="2677667"/>
                <a:ext cx="402590" cy="433070"/>
              </a:xfrm>
              <a:custGeom>
                <a:avLst/>
                <a:gdLst/>
                <a:ahLst/>
                <a:cxnLst/>
                <a:rect l="l" t="t" r="r" b="b"/>
                <a:pathLst>
                  <a:path w="402590" h="433069">
                    <a:moveTo>
                      <a:pt x="201168" y="0"/>
                    </a:moveTo>
                    <a:lnTo>
                      <a:pt x="155042" y="5716"/>
                    </a:lnTo>
                    <a:lnTo>
                      <a:pt x="112700" y="21998"/>
                    </a:lnTo>
                    <a:lnTo>
                      <a:pt x="75348" y="47546"/>
                    </a:lnTo>
                    <a:lnTo>
                      <a:pt x="44195" y="81060"/>
                    </a:lnTo>
                    <a:lnTo>
                      <a:pt x="20447" y="121242"/>
                    </a:lnTo>
                    <a:lnTo>
                      <a:pt x="5313" y="166791"/>
                    </a:lnTo>
                    <a:lnTo>
                      <a:pt x="0" y="216408"/>
                    </a:lnTo>
                    <a:lnTo>
                      <a:pt x="5313" y="266024"/>
                    </a:lnTo>
                    <a:lnTo>
                      <a:pt x="20447" y="311573"/>
                    </a:lnTo>
                    <a:lnTo>
                      <a:pt x="44195" y="351755"/>
                    </a:lnTo>
                    <a:lnTo>
                      <a:pt x="75348" y="385269"/>
                    </a:lnTo>
                    <a:lnTo>
                      <a:pt x="112700" y="410817"/>
                    </a:lnTo>
                    <a:lnTo>
                      <a:pt x="155042" y="427099"/>
                    </a:lnTo>
                    <a:lnTo>
                      <a:pt x="201168" y="432816"/>
                    </a:lnTo>
                    <a:lnTo>
                      <a:pt x="247293" y="427099"/>
                    </a:lnTo>
                    <a:lnTo>
                      <a:pt x="289635" y="410817"/>
                    </a:lnTo>
                    <a:lnTo>
                      <a:pt x="326987" y="385269"/>
                    </a:lnTo>
                    <a:lnTo>
                      <a:pt x="358140" y="351755"/>
                    </a:lnTo>
                    <a:lnTo>
                      <a:pt x="381888" y="311573"/>
                    </a:lnTo>
                    <a:lnTo>
                      <a:pt x="397022" y="266024"/>
                    </a:lnTo>
                    <a:lnTo>
                      <a:pt x="402336" y="216408"/>
                    </a:lnTo>
                    <a:lnTo>
                      <a:pt x="397022" y="166791"/>
                    </a:lnTo>
                    <a:lnTo>
                      <a:pt x="381888" y="121242"/>
                    </a:lnTo>
                    <a:lnTo>
                      <a:pt x="358140" y="81060"/>
                    </a:lnTo>
                    <a:lnTo>
                      <a:pt x="326987" y="47546"/>
                    </a:lnTo>
                    <a:lnTo>
                      <a:pt x="289635" y="21998"/>
                    </a:lnTo>
                    <a:lnTo>
                      <a:pt x="247293" y="5716"/>
                    </a:lnTo>
                    <a:lnTo>
                      <a:pt x="201168" y="0"/>
                    </a:lnTo>
                    <a:close/>
                  </a:path>
                </a:pathLst>
              </a:custGeom>
              <a:solidFill>
                <a:srgbClr val="6F95B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11"/>
              <p:cNvSpPr/>
              <p:nvPr/>
            </p:nvSpPr>
            <p:spPr>
              <a:xfrm>
                <a:off x="534923" y="2677667"/>
                <a:ext cx="402590" cy="433070"/>
              </a:xfrm>
              <a:custGeom>
                <a:avLst/>
                <a:gdLst/>
                <a:ahLst/>
                <a:cxnLst/>
                <a:rect l="l" t="t" r="r" b="b"/>
                <a:pathLst>
                  <a:path w="402590" h="433069">
                    <a:moveTo>
                      <a:pt x="0" y="216408"/>
                    </a:moveTo>
                    <a:lnTo>
                      <a:pt x="5313" y="166791"/>
                    </a:lnTo>
                    <a:lnTo>
                      <a:pt x="20447" y="121242"/>
                    </a:lnTo>
                    <a:lnTo>
                      <a:pt x="44195" y="81060"/>
                    </a:lnTo>
                    <a:lnTo>
                      <a:pt x="75348" y="47546"/>
                    </a:lnTo>
                    <a:lnTo>
                      <a:pt x="112700" y="21998"/>
                    </a:lnTo>
                    <a:lnTo>
                      <a:pt x="155042" y="5716"/>
                    </a:lnTo>
                    <a:lnTo>
                      <a:pt x="201168" y="0"/>
                    </a:lnTo>
                    <a:lnTo>
                      <a:pt x="247293" y="5716"/>
                    </a:lnTo>
                    <a:lnTo>
                      <a:pt x="289635" y="21998"/>
                    </a:lnTo>
                    <a:lnTo>
                      <a:pt x="326987" y="47546"/>
                    </a:lnTo>
                    <a:lnTo>
                      <a:pt x="358140" y="81060"/>
                    </a:lnTo>
                    <a:lnTo>
                      <a:pt x="381888" y="121242"/>
                    </a:lnTo>
                    <a:lnTo>
                      <a:pt x="397022" y="166791"/>
                    </a:lnTo>
                    <a:lnTo>
                      <a:pt x="402336" y="216408"/>
                    </a:lnTo>
                    <a:lnTo>
                      <a:pt x="397022" y="266024"/>
                    </a:lnTo>
                    <a:lnTo>
                      <a:pt x="381888" y="311573"/>
                    </a:lnTo>
                    <a:lnTo>
                      <a:pt x="358140" y="351755"/>
                    </a:lnTo>
                    <a:lnTo>
                      <a:pt x="326987" y="385269"/>
                    </a:lnTo>
                    <a:lnTo>
                      <a:pt x="289635" y="410817"/>
                    </a:lnTo>
                    <a:lnTo>
                      <a:pt x="247293" y="427099"/>
                    </a:lnTo>
                    <a:lnTo>
                      <a:pt x="201168" y="432816"/>
                    </a:lnTo>
                    <a:lnTo>
                      <a:pt x="155042" y="427099"/>
                    </a:lnTo>
                    <a:lnTo>
                      <a:pt x="112700" y="410817"/>
                    </a:lnTo>
                    <a:lnTo>
                      <a:pt x="75348" y="385269"/>
                    </a:lnTo>
                    <a:lnTo>
                      <a:pt x="44195" y="351755"/>
                    </a:lnTo>
                    <a:lnTo>
                      <a:pt x="20447" y="311573"/>
                    </a:lnTo>
                    <a:lnTo>
                      <a:pt x="5313" y="266024"/>
                    </a:lnTo>
                    <a:lnTo>
                      <a:pt x="0" y="216408"/>
                    </a:lnTo>
                    <a:close/>
                  </a:path>
                </a:pathLst>
              </a:custGeom>
              <a:ln w="9144">
                <a:solidFill>
                  <a:srgbClr val="6F95B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8" name="object 12"/>
            <p:cNvSpPr txBox="1"/>
            <p:nvPr/>
          </p:nvSpPr>
          <p:spPr>
            <a:xfrm>
              <a:off x="671576" y="2770377"/>
              <a:ext cx="123825" cy="233343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699">
                <a:spcBef>
                  <a:spcPts val="90"/>
                </a:spcBef>
              </a:pPr>
              <a:r>
                <a:rPr lang="bg-BG" sz="1400" b="1" spc="-5" dirty="0">
                  <a:solidFill>
                    <a:srgbClr val="FFFFFF"/>
                  </a:solidFill>
                  <a:latin typeface="Arial"/>
                  <a:cs typeface="Arial"/>
                </a:rPr>
                <a:t>4</a:t>
              </a:r>
              <a:endParaRPr sz="1400" dirty="0">
                <a:latin typeface="Arial"/>
                <a:cs typeface="Arial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98347" y="5228779"/>
            <a:ext cx="402590" cy="433070"/>
            <a:chOff x="534923" y="2677667"/>
            <a:chExt cx="402590" cy="433070"/>
          </a:xfrm>
        </p:grpSpPr>
        <p:grpSp>
          <p:nvGrpSpPr>
            <p:cNvPr id="32" name="object 9"/>
            <p:cNvGrpSpPr/>
            <p:nvPr/>
          </p:nvGrpSpPr>
          <p:grpSpPr>
            <a:xfrm>
              <a:off x="534923" y="2677667"/>
              <a:ext cx="402590" cy="433070"/>
              <a:chOff x="534923" y="2677667"/>
              <a:chExt cx="402590" cy="433070"/>
            </a:xfrm>
          </p:grpSpPr>
          <p:sp>
            <p:nvSpPr>
              <p:cNvPr id="36" name="object 10"/>
              <p:cNvSpPr/>
              <p:nvPr/>
            </p:nvSpPr>
            <p:spPr>
              <a:xfrm>
                <a:off x="534923" y="2677667"/>
                <a:ext cx="402590" cy="433070"/>
              </a:xfrm>
              <a:custGeom>
                <a:avLst/>
                <a:gdLst/>
                <a:ahLst/>
                <a:cxnLst/>
                <a:rect l="l" t="t" r="r" b="b"/>
                <a:pathLst>
                  <a:path w="402590" h="433069">
                    <a:moveTo>
                      <a:pt x="201168" y="0"/>
                    </a:moveTo>
                    <a:lnTo>
                      <a:pt x="155042" y="5716"/>
                    </a:lnTo>
                    <a:lnTo>
                      <a:pt x="112700" y="21998"/>
                    </a:lnTo>
                    <a:lnTo>
                      <a:pt x="75348" y="47546"/>
                    </a:lnTo>
                    <a:lnTo>
                      <a:pt x="44195" y="81060"/>
                    </a:lnTo>
                    <a:lnTo>
                      <a:pt x="20447" y="121242"/>
                    </a:lnTo>
                    <a:lnTo>
                      <a:pt x="5313" y="166791"/>
                    </a:lnTo>
                    <a:lnTo>
                      <a:pt x="0" y="216408"/>
                    </a:lnTo>
                    <a:lnTo>
                      <a:pt x="5313" y="266024"/>
                    </a:lnTo>
                    <a:lnTo>
                      <a:pt x="20447" y="311573"/>
                    </a:lnTo>
                    <a:lnTo>
                      <a:pt x="44195" y="351755"/>
                    </a:lnTo>
                    <a:lnTo>
                      <a:pt x="75348" y="385269"/>
                    </a:lnTo>
                    <a:lnTo>
                      <a:pt x="112700" y="410817"/>
                    </a:lnTo>
                    <a:lnTo>
                      <a:pt x="155042" y="427099"/>
                    </a:lnTo>
                    <a:lnTo>
                      <a:pt x="201168" y="432816"/>
                    </a:lnTo>
                    <a:lnTo>
                      <a:pt x="247293" y="427099"/>
                    </a:lnTo>
                    <a:lnTo>
                      <a:pt x="289635" y="410817"/>
                    </a:lnTo>
                    <a:lnTo>
                      <a:pt x="326987" y="385269"/>
                    </a:lnTo>
                    <a:lnTo>
                      <a:pt x="358140" y="351755"/>
                    </a:lnTo>
                    <a:lnTo>
                      <a:pt x="381888" y="311573"/>
                    </a:lnTo>
                    <a:lnTo>
                      <a:pt x="397022" y="266024"/>
                    </a:lnTo>
                    <a:lnTo>
                      <a:pt x="402336" y="216408"/>
                    </a:lnTo>
                    <a:lnTo>
                      <a:pt x="397022" y="166791"/>
                    </a:lnTo>
                    <a:lnTo>
                      <a:pt x="381888" y="121242"/>
                    </a:lnTo>
                    <a:lnTo>
                      <a:pt x="358140" y="81060"/>
                    </a:lnTo>
                    <a:lnTo>
                      <a:pt x="326987" y="47546"/>
                    </a:lnTo>
                    <a:lnTo>
                      <a:pt x="289635" y="21998"/>
                    </a:lnTo>
                    <a:lnTo>
                      <a:pt x="247293" y="5716"/>
                    </a:lnTo>
                    <a:lnTo>
                      <a:pt x="201168" y="0"/>
                    </a:lnTo>
                    <a:close/>
                  </a:path>
                </a:pathLst>
              </a:custGeom>
              <a:solidFill>
                <a:srgbClr val="6F95B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11"/>
              <p:cNvSpPr/>
              <p:nvPr/>
            </p:nvSpPr>
            <p:spPr>
              <a:xfrm>
                <a:off x="534923" y="2677667"/>
                <a:ext cx="402590" cy="433070"/>
              </a:xfrm>
              <a:custGeom>
                <a:avLst/>
                <a:gdLst/>
                <a:ahLst/>
                <a:cxnLst/>
                <a:rect l="l" t="t" r="r" b="b"/>
                <a:pathLst>
                  <a:path w="402590" h="433069">
                    <a:moveTo>
                      <a:pt x="0" y="216408"/>
                    </a:moveTo>
                    <a:lnTo>
                      <a:pt x="5313" y="166791"/>
                    </a:lnTo>
                    <a:lnTo>
                      <a:pt x="20447" y="121242"/>
                    </a:lnTo>
                    <a:lnTo>
                      <a:pt x="44195" y="81060"/>
                    </a:lnTo>
                    <a:lnTo>
                      <a:pt x="75348" y="47546"/>
                    </a:lnTo>
                    <a:lnTo>
                      <a:pt x="112700" y="21998"/>
                    </a:lnTo>
                    <a:lnTo>
                      <a:pt x="155042" y="5716"/>
                    </a:lnTo>
                    <a:lnTo>
                      <a:pt x="201168" y="0"/>
                    </a:lnTo>
                    <a:lnTo>
                      <a:pt x="247293" y="5716"/>
                    </a:lnTo>
                    <a:lnTo>
                      <a:pt x="289635" y="21998"/>
                    </a:lnTo>
                    <a:lnTo>
                      <a:pt x="326987" y="47546"/>
                    </a:lnTo>
                    <a:lnTo>
                      <a:pt x="358140" y="81060"/>
                    </a:lnTo>
                    <a:lnTo>
                      <a:pt x="381888" y="121242"/>
                    </a:lnTo>
                    <a:lnTo>
                      <a:pt x="397022" y="166791"/>
                    </a:lnTo>
                    <a:lnTo>
                      <a:pt x="402336" y="216408"/>
                    </a:lnTo>
                    <a:lnTo>
                      <a:pt x="397022" y="266024"/>
                    </a:lnTo>
                    <a:lnTo>
                      <a:pt x="381888" y="311573"/>
                    </a:lnTo>
                    <a:lnTo>
                      <a:pt x="358140" y="351755"/>
                    </a:lnTo>
                    <a:lnTo>
                      <a:pt x="326987" y="385269"/>
                    </a:lnTo>
                    <a:lnTo>
                      <a:pt x="289635" y="410817"/>
                    </a:lnTo>
                    <a:lnTo>
                      <a:pt x="247293" y="427099"/>
                    </a:lnTo>
                    <a:lnTo>
                      <a:pt x="201168" y="432816"/>
                    </a:lnTo>
                    <a:lnTo>
                      <a:pt x="155042" y="427099"/>
                    </a:lnTo>
                    <a:lnTo>
                      <a:pt x="112700" y="410817"/>
                    </a:lnTo>
                    <a:lnTo>
                      <a:pt x="75348" y="385269"/>
                    </a:lnTo>
                    <a:lnTo>
                      <a:pt x="44195" y="351755"/>
                    </a:lnTo>
                    <a:lnTo>
                      <a:pt x="20447" y="311573"/>
                    </a:lnTo>
                    <a:lnTo>
                      <a:pt x="5313" y="266024"/>
                    </a:lnTo>
                    <a:lnTo>
                      <a:pt x="0" y="216408"/>
                    </a:lnTo>
                    <a:close/>
                  </a:path>
                </a:pathLst>
              </a:custGeom>
              <a:ln w="9144">
                <a:solidFill>
                  <a:srgbClr val="6F95B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5" name="object 12"/>
            <p:cNvSpPr txBox="1"/>
            <p:nvPr/>
          </p:nvSpPr>
          <p:spPr>
            <a:xfrm>
              <a:off x="671576" y="2770376"/>
              <a:ext cx="123825" cy="233344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699">
                <a:spcBef>
                  <a:spcPts val="90"/>
                </a:spcBef>
              </a:pPr>
              <a:r>
                <a:rPr lang="bg-BG" sz="1400" b="1" spc="-5" dirty="0">
                  <a:solidFill>
                    <a:srgbClr val="FFFFFF"/>
                  </a:solidFill>
                  <a:latin typeface="Arial"/>
                  <a:cs typeface="Arial"/>
                </a:rPr>
                <a:t>6</a:t>
              </a:r>
              <a:endParaRPr sz="1400" dirty="0">
                <a:latin typeface="Arial"/>
                <a:cs typeface="Arial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06148" y="4400363"/>
            <a:ext cx="411480" cy="441959"/>
            <a:chOff x="530351" y="2673095"/>
            <a:chExt cx="411480" cy="441959"/>
          </a:xfrm>
        </p:grpSpPr>
        <p:grpSp>
          <p:nvGrpSpPr>
            <p:cNvPr id="44" name="object 9"/>
            <p:cNvGrpSpPr/>
            <p:nvPr/>
          </p:nvGrpSpPr>
          <p:grpSpPr>
            <a:xfrm>
              <a:off x="530351" y="2673095"/>
              <a:ext cx="411480" cy="441959"/>
              <a:chOff x="530351" y="2673095"/>
              <a:chExt cx="411480" cy="441959"/>
            </a:xfrm>
          </p:grpSpPr>
          <p:sp>
            <p:nvSpPr>
              <p:cNvPr id="49" name="object 10"/>
              <p:cNvSpPr/>
              <p:nvPr/>
            </p:nvSpPr>
            <p:spPr>
              <a:xfrm>
                <a:off x="534923" y="2677667"/>
                <a:ext cx="402590" cy="433070"/>
              </a:xfrm>
              <a:custGeom>
                <a:avLst/>
                <a:gdLst/>
                <a:ahLst/>
                <a:cxnLst/>
                <a:rect l="l" t="t" r="r" b="b"/>
                <a:pathLst>
                  <a:path w="402590" h="433069">
                    <a:moveTo>
                      <a:pt x="201168" y="0"/>
                    </a:moveTo>
                    <a:lnTo>
                      <a:pt x="155042" y="5716"/>
                    </a:lnTo>
                    <a:lnTo>
                      <a:pt x="112700" y="21998"/>
                    </a:lnTo>
                    <a:lnTo>
                      <a:pt x="75348" y="47546"/>
                    </a:lnTo>
                    <a:lnTo>
                      <a:pt x="44195" y="81060"/>
                    </a:lnTo>
                    <a:lnTo>
                      <a:pt x="20447" y="121242"/>
                    </a:lnTo>
                    <a:lnTo>
                      <a:pt x="5313" y="166791"/>
                    </a:lnTo>
                    <a:lnTo>
                      <a:pt x="0" y="216408"/>
                    </a:lnTo>
                    <a:lnTo>
                      <a:pt x="5313" y="266024"/>
                    </a:lnTo>
                    <a:lnTo>
                      <a:pt x="20447" y="311573"/>
                    </a:lnTo>
                    <a:lnTo>
                      <a:pt x="44195" y="351755"/>
                    </a:lnTo>
                    <a:lnTo>
                      <a:pt x="75348" y="385269"/>
                    </a:lnTo>
                    <a:lnTo>
                      <a:pt x="112700" y="410817"/>
                    </a:lnTo>
                    <a:lnTo>
                      <a:pt x="155042" y="427099"/>
                    </a:lnTo>
                    <a:lnTo>
                      <a:pt x="201168" y="432816"/>
                    </a:lnTo>
                    <a:lnTo>
                      <a:pt x="247293" y="427099"/>
                    </a:lnTo>
                    <a:lnTo>
                      <a:pt x="289635" y="410817"/>
                    </a:lnTo>
                    <a:lnTo>
                      <a:pt x="326987" y="385269"/>
                    </a:lnTo>
                    <a:lnTo>
                      <a:pt x="358140" y="351755"/>
                    </a:lnTo>
                    <a:lnTo>
                      <a:pt x="381888" y="311573"/>
                    </a:lnTo>
                    <a:lnTo>
                      <a:pt x="397022" y="266024"/>
                    </a:lnTo>
                    <a:lnTo>
                      <a:pt x="402336" y="216408"/>
                    </a:lnTo>
                    <a:lnTo>
                      <a:pt x="397022" y="166791"/>
                    </a:lnTo>
                    <a:lnTo>
                      <a:pt x="381888" y="121242"/>
                    </a:lnTo>
                    <a:lnTo>
                      <a:pt x="358140" y="81060"/>
                    </a:lnTo>
                    <a:lnTo>
                      <a:pt x="326987" y="47546"/>
                    </a:lnTo>
                    <a:lnTo>
                      <a:pt x="289635" y="21998"/>
                    </a:lnTo>
                    <a:lnTo>
                      <a:pt x="247293" y="5716"/>
                    </a:lnTo>
                    <a:lnTo>
                      <a:pt x="201168" y="0"/>
                    </a:lnTo>
                    <a:close/>
                  </a:path>
                </a:pathLst>
              </a:custGeom>
              <a:solidFill>
                <a:srgbClr val="6F95B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1"/>
              <p:cNvSpPr/>
              <p:nvPr/>
            </p:nvSpPr>
            <p:spPr>
              <a:xfrm>
                <a:off x="534923" y="2677667"/>
                <a:ext cx="402590" cy="433070"/>
              </a:xfrm>
              <a:custGeom>
                <a:avLst/>
                <a:gdLst/>
                <a:ahLst/>
                <a:cxnLst/>
                <a:rect l="l" t="t" r="r" b="b"/>
                <a:pathLst>
                  <a:path w="402590" h="433069">
                    <a:moveTo>
                      <a:pt x="0" y="216408"/>
                    </a:moveTo>
                    <a:lnTo>
                      <a:pt x="5313" y="166791"/>
                    </a:lnTo>
                    <a:lnTo>
                      <a:pt x="20447" y="121242"/>
                    </a:lnTo>
                    <a:lnTo>
                      <a:pt x="44195" y="81060"/>
                    </a:lnTo>
                    <a:lnTo>
                      <a:pt x="75348" y="47546"/>
                    </a:lnTo>
                    <a:lnTo>
                      <a:pt x="112700" y="21998"/>
                    </a:lnTo>
                    <a:lnTo>
                      <a:pt x="155042" y="5716"/>
                    </a:lnTo>
                    <a:lnTo>
                      <a:pt x="201168" y="0"/>
                    </a:lnTo>
                    <a:lnTo>
                      <a:pt x="247293" y="5716"/>
                    </a:lnTo>
                    <a:lnTo>
                      <a:pt x="289635" y="21998"/>
                    </a:lnTo>
                    <a:lnTo>
                      <a:pt x="326987" y="47546"/>
                    </a:lnTo>
                    <a:lnTo>
                      <a:pt x="358140" y="81060"/>
                    </a:lnTo>
                    <a:lnTo>
                      <a:pt x="381888" y="121242"/>
                    </a:lnTo>
                    <a:lnTo>
                      <a:pt x="397022" y="166791"/>
                    </a:lnTo>
                    <a:lnTo>
                      <a:pt x="402336" y="216408"/>
                    </a:lnTo>
                    <a:lnTo>
                      <a:pt x="397022" y="266024"/>
                    </a:lnTo>
                    <a:lnTo>
                      <a:pt x="381888" y="311573"/>
                    </a:lnTo>
                    <a:lnTo>
                      <a:pt x="358140" y="351755"/>
                    </a:lnTo>
                    <a:lnTo>
                      <a:pt x="326987" y="385269"/>
                    </a:lnTo>
                    <a:lnTo>
                      <a:pt x="289635" y="410817"/>
                    </a:lnTo>
                    <a:lnTo>
                      <a:pt x="247293" y="427099"/>
                    </a:lnTo>
                    <a:lnTo>
                      <a:pt x="201168" y="432816"/>
                    </a:lnTo>
                    <a:lnTo>
                      <a:pt x="155042" y="427099"/>
                    </a:lnTo>
                    <a:lnTo>
                      <a:pt x="112700" y="410817"/>
                    </a:lnTo>
                    <a:lnTo>
                      <a:pt x="75348" y="385269"/>
                    </a:lnTo>
                    <a:lnTo>
                      <a:pt x="44195" y="351755"/>
                    </a:lnTo>
                    <a:lnTo>
                      <a:pt x="20447" y="311573"/>
                    </a:lnTo>
                    <a:lnTo>
                      <a:pt x="5313" y="266024"/>
                    </a:lnTo>
                    <a:lnTo>
                      <a:pt x="0" y="216408"/>
                    </a:lnTo>
                    <a:close/>
                  </a:path>
                </a:pathLst>
              </a:custGeom>
              <a:ln w="9144">
                <a:solidFill>
                  <a:srgbClr val="6F95B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8" name="object 12"/>
            <p:cNvSpPr txBox="1"/>
            <p:nvPr/>
          </p:nvSpPr>
          <p:spPr>
            <a:xfrm>
              <a:off x="671576" y="2770377"/>
              <a:ext cx="123825" cy="233343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699">
                <a:spcBef>
                  <a:spcPts val="90"/>
                </a:spcBef>
              </a:pPr>
              <a:r>
                <a:rPr lang="bg-BG" sz="1400" b="1" spc="-5" dirty="0">
                  <a:solidFill>
                    <a:srgbClr val="FFFFFF"/>
                  </a:solidFill>
                  <a:latin typeface="Arial"/>
                  <a:cs typeface="Arial"/>
                </a:rPr>
                <a:t>5</a:t>
              </a:r>
              <a:endParaRPr sz="1400" dirty="0">
                <a:latin typeface="Arial"/>
                <a:cs typeface="Arial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1103782" y="2035966"/>
            <a:ext cx="8855151" cy="53472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just"/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Подмяна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на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уличните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и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парковите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натриеви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осветители с нови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енергийно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ефективни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LED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осветителни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тела</a:t>
            </a:r>
            <a:endParaRPr lang="bg-BG" sz="1400" b="1" spc="10" dirty="0">
              <a:solidFill>
                <a:srgbClr val="6F95B9"/>
              </a:solidFill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36145" y="3571472"/>
            <a:ext cx="8855151" cy="53472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just"/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Изграждане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на нова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интелигентна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система за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контрол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, наблюдение и управление на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уличното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и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парковото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осветление</a:t>
            </a:r>
            <a:endParaRPr lang="bg-BG" sz="1400" b="1" spc="10" dirty="0">
              <a:solidFill>
                <a:srgbClr val="6F95B9"/>
              </a:solidFill>
              <a:latin typeface="Arial"/>
              <a:cs typeface="Arial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148845" y="4344229"/>
            <a:ext cx="8855151" cy="53472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just"/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Поддръжка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на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системата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за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улично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осветление,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реализирана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в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резултат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на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инвестицията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, за срока на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изплащане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на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инвестицията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, след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въвеждане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в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експлоатация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на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енергоспестяващите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мерки</a:t>
            </a:r>
            <a:endParaRPr lang="bg-BG" sz="1400" b="1" spc="10" dirty="0">
              <a:solidFill>
                <a:srgbClr val="6F95B9"/>
              </a:solidFill>
              <a:latin typeface="Arial"/>
              <a:cs typeface="Arial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161545" y="5179142"/>
            <a:ext cx="8855151" cy="755341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just"/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При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реализиране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на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предвидените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инвестиции се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предвижда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гарантираната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годишна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икономия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на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енергия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от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уличното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осветление на град Габрово, при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оптимално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потребление, да е 1 705 670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kwh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на година    </a:t>
            </a:r>
            <a:endParaRPr lang="bg-BG" sz="1400" b="1" spc="10" dirty="0">
              <a:solidFill>
                <a:srgbClr val="6F95B9"/>
              </a:solidFill>
              <a:latin typeface="Arial"/>
              <a:cs typeface="Arial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136144" y="2764561"/>
            <a:ext cx="8855151" cy="53472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just"/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Изграждане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и монтаж на нови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касети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,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извън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съоръженията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на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енергоразпределителното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дружество за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улично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осветление на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подходящо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място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, в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това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число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комутационната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400" b="1" spc="-20" dirty="0" err="1">
                <a:solidFill>
                  <a:srgbClr val="1F4268"/>
                </a:solidFill>
                <a:latin typeface="Arial"/>
                <a:cs typeface="Arial"/>
              </a:rPr>
              <a:t>апаратура</a:t>
            </a:r>
            <a:endParaRPr lang="bg-BG" sz="1400" b="1" spc="10" dirty="0">
              <a:solidFill>
                <a:srgbClr val="6F95B9"/>
              </a:solidFill>
              <a:latin typeface="Arial"/>
              <a:cs typeface="Arial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98348" y="6147058"/>
            <a:ext cx="411480" cy="441959"/>
            <a:chOff x="530351" y="2673095"/>
            <a:chExt cx="411480" cy="441959"/>
          </a:xfrm>
        </p:grpSpPr>
        <p:grpSp>
          <p:nvGrpSpPr>
            <p:cNvPr id="56" name="object 9"/>
            <p:cNvGrpSpPr/>
            <p:nvPr/>
          </p:nvGrpSpPr>
          <p:grpSpPr>
            <a:xfrm>
              <a:off x="530351" y="2673095"/>
              <a:ext cx="411480" cy="441959"/>
              <a:chOff x="530351" y="2673095"/>
              <a:chExt cx="411480" cy="441959"/>
            </a:xfrm>
          </p:grpSpPr>
          <p:sp>
            <p:nvSpPr>
              <p:cNvPr id="62" name="object 10"/>
              <p:cNvSpPr/>
              <p:nvPr/>
            </p:nvSpPr>
            <p:spPr>
              <a:xfrm>
                <a:off x="534923" y="2677667"/>
                <a:ext cx="402590" cy="433070"/>
              </a:xfrm>
              <a:custGeom>
                <a:avLst/>
                <a:gdLst/>
                <a:ahLst/>
                <a:cxnLst/>
                <a:rect l="l" t="t" r="r" b="b"/>
                <a:pathLst>
                  <a:path w="402590" h="433069">
                    <a:moveTo>
                      <a:pt x="201168" y="0"/>
                    </a:moveTo>
                    <a:lnTo>
                      <a:pt x="155042" y="5716"/>
                    </a:lnTo>
                    <a:lnTo>
                      <a:pt x="112700" y="21998"/>
                    </a:lnTo>
                    <a:lnTo>
                      <a:pt x="75348" y="47546"/>
                    </a:lnTo>
                    <a:lnTo>
                      <a:pt x="44195" y="81060"/>
                    </a:lnTo>
                    <a:lnTo>
                      <a:pt x="20447" y="121242"/>
                    </a:lnTo>
                    <a:lnTo>
                      <a:pt x="5313" y="166791"/>
                    </a:lnTo>
                    <a:lnTo>
                      <a:pt x="0" y="216408"/>
                    </a:lnTo>
                    <a:lnTo>
                      <a:pt x="5313" y="266024"/>
                    </a:lnTo>
                    <a:lnTo>
                      <a:pt x="20447" y="311573"/>
                    </a:lnTo>
                    <a:lnTo>
                      <a:pt x="44195" y="351755"/>
                    </a:lnTo>
                    <a:lnTo>
                      <a:pt x="75348" y="385269"/>
                    </a:lnTo>
                    <a:lnTo>
                      <a:pt x="112700" y="410817"/>
                    </a:lnTo>
                    <a:lnTo>
                      <a:pt x="155042" y="427099"/>
                    </a:lnTo>
                    <a:lnTo>
                      <a:pt x="201168" y="432816"/>
                    </a:lnTo>
                    <a:lnTo>
                      <a:pt x="247293" y="427099"/>
                    </a:lnTo>
                    <a:lnTo>
                      <a:pt x="289635" y="410817"/>
                    </a:lnTo>
                    <a:lnTo>
                      <a:pt x="326987" y="385269"/>
                    </a:lnTo>
                    <a:lnTo>
                      <a:pt x="358140" y="351755"/>
                    </a:lnTo>
                    <a:lnTo>
                      <a:pt x="381888" y="311573"/>
                    </a:lnTo>
                    <a:lnTo>
                      <a:pt x="397022" y="266024"/>
                    </a:lnTo>
                    <a:lnTo>
                      <a:pt x="402336" y="216408"/>
                    </a:lnTo>
                    <a:lnTo>
                      <a:pt x="397022" y="166791"/>
                    </a:lnTo>
                    <a:lnTo>
                      <a:pt x="381888" y="121242"/>
                    </a:lnTo>
                    <a:lnTo>
                      <a:pt x="358140" y="81060"/>
                    </a:lnTo>
                    <a:lnTo>
                      <a:pt x="326987" y="47546"/>
                    </a:lnTo>
                    <a:lnTo>
                      <a:pt x="289635" y="21998"/>
                    </a:lnTo>
                    <a:lnTo>
                      <a:pt x="247293" y="5716"/>
                    </a:lnTo>
                    <a:lnTo>
                      <a:pt x="201168" y="0"/>
                    </a:lnTo>
                    <a:close/>
                  </a:path>
                </a:pathLst>
              </a:custGeom>
              <a:solidFill>
                <a:srgbClr val="6F95B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11"/>
              <p:cNvSpPr/>
              <p:nvPr/>
            </p:nvSpPr>
            <p:spPr>
              <a:xfrm>
                <a:off x="534923" y="2677667"/>
                <a:ext cx="402590" cy="433070"/>
              </a:xfrm>
              <a:custGeom>
                <a:avLst/>
                <a:gdLst/>
                <a:ahLst/>
                <a:cxnLst/>
                <a:rect l="l" t="t" r="r" b="b"/>
                <a:pathLst>
                  <a:path w="402590" h="433069">
                    <a:moveTo>
                      <a:pt x="0" y="216408"/>
                    </a:moveTo>
                    <a:lnTo>
                      <a:pt x="5313" y="166791"/>
                    </a:lnTo>
                    <a:lnTo>
                      <a:pt x="20447" y="121242"/>
                    </a:lnTo>
                    <a:lnTo>
                      <a:pt x="44195" y="81060"/>
                    </a:lnTo>
                    <a:lnTo>
                      <a:pt x="75348" y="47546"/>
                    </a:lnTo>
                    <a:lnTo>
                      <a:pt x="112700" y="21998"/>
                    </a:lnTo>
                    <a:lnTo>
                      <a:pt x="155042" y="5716"/>
                    </a:lnTo>
                    <a:lnTo>
                      <a:pt x="201168" y="0"/>
                    </a:lnTo>
                    <a:lnTo>
                      <a:pt x="247293" y="5716"/>
                    </a:lnTo>
                    <a:lnTo>
                      <a:pt x="289635" y="21998"/>
                    </a:lnTo>
                    <a:lnTo>
                      <a:pt x="326987" y="47546"/>
                    </a:lnTo>
                    <a:lnTo>
                      <a:pt x="358140" y="81060"/>
                    </a:lnTo>
                    <a:lnTo>
                      <a:pt x="381888" y="121242"/>
                    </a:lnTo>
                    <a:lnTo>
                      <a:pt x="397022" y="166791"/>
                    </a:lnTo>
                    <a:lnTo>
                      <a:pt x="402336" y="216408"/>
                    </a:lnTo>
                    <a:lnTo>
                      <a:pt x="397022" y="266024"/>
                    </a:lnTo>
                    <a:lnTo>
                      <a:pt x="381888" y="311573"/>
                    </a:lnTo>
                    <a:lnTo>
                      <a:pt x="358140" y="351755"/>
                    </a:lnTo>
                    <a:lnTo>
                      <a:pt x="326987" y="385269"/>
                    </a:lnTo>
                    <a:lnTo>
                      <a:pt x="289635" y="410817"/>
                    </a:lnTo>
                    <a:lnTo>
                      <a:pt x="247293" y="427099"/>
                    </a:lnTo>
                    <a:lnTo>
                      <a:pt x="201168" y="432816"/>
                    </a:lnTo>
                    <a:lnTo>
                      <a:pt x="155042" y="427099"/>
                    </a:lnTo>
                    <a:lnTo>
                      <a:pt x="112700" y="410817"/>
                    </a:lnTo>
                    <a:lnTo>
                      <a:pt x="75348" y="385269"/>
                    </a:lnTo>
                    <a:lnTo>
                      <a:pt x="44195" y="351755"/>
                    </a:lnTo>
                    <a:lnTo>
                      <a:pt x="20447" y="311573"/>
                    </a:lnTo>
                    <a:lnTo>
                      <a:pt x="5313" y="266024"/>
                    </a:lnTo>
                    <a:lnTo>
                      <a:pt x="0" y="216408"/>
                    </a:lnTo>
                    <a:close/>
                  </a:path>
                </a:pathLst>
              </a:custGeom>
              <a:ln w="9144">
                <a:solidFill>
                  <a:srgbClr val="6F95B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9" name="object 12"/>
            <p:cNvSpPr txBox="1"/>
            <p:nvPr/>
          </p:nvSpPr>
          <p:spPr>
            <a:xfrm>
              <a:off x="671576" y="2770377"/>
              <a:ext cx="123825" cy="233343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699">
                <a:spcBef>
                  <a:spcPts val="90"/>
                </a:spcBef>
              </a:pPr>
              <a:r>
                <a:rPr lang="bg-BG" sz="1400" b="1" spc="-5" dirty="0">
                  <a:solidFill>
                    <a:srgbClr val="FFFFFF"/>
                  </a:solidFill>
                  <a:latin typeface="Arial"/>
                  <a:cs typeface="Arial"/>
                </a:rPr>
                <a:t>7</a:t>
              </a:r>
              <a:endParaRPr sz="1400" dirty="0">
                <a:latin typeface="Arial"/>
                <a:cs typeface="Arial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1148845" y="6038058"/>
            <a:ext cx="8855151" cy="755341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just"/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След </a:t>
            </a:r>
            <a:r>
              <a:rPr lang="bg-BG" sz="1400" b="1" spc="-20" dirty="0">
                <a:solidFill>
                  <a:srgbClr val="1F4268"/>
                </a:solidFill>
                <a:latin typeface="Arial"/>
                <a:cs typeface="Arial"/>
              </a:rPr>
              <a:t>реализирането</a:t>
            </a:r>
            <a:r>
              <a:rPr lang="ru-RU" sz="14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bg-BG" sz="1400" b="1" spc="-20" dirty="0">
                <a:solidFill>
                  <a:srgbClr val="1F4268"/>
                </a:solidFill>
                <a:latin typeface="Arial"/>
                <a:cs typeface="Arial"/>
              </a:rPr>
              <a:t>на проекта ще бъде постигната максимална равномерност в осветеността на град Габрово. Участъците от уличното осветление с прекомерна осветеност или не достатъчна осветеност ще бъдат регулирани.</a:t>
            </a:r>
            <a:endParaRPr lang="bg-BG" sz="1400" b="1" spc="10" dirty="0">
              <a:solidFill>
                <a:srgbClr val="6F95B9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2488" y="4696175"/>
            <a:ext cx="3144013" cy="1887988"/>
          </a:xfrm>
          <a:custGeom>
            <a:avLst/>
            <a:gdLst/>
            <a:ahLst/>
            <a:cxnLst/>
            <a:rect l="l" t="t" r="r" b="b"/>
            <a:pathLst>
              <a:path w="3420109" h="2063750">
                <a:moveTo>
                  <a:pt x="3419855" y="0"/>
                </a:moveTo>
                <a:lnTo>
                  <a:pt x="0" y="0"/>
                </a:lnTo>
                <a:lnTo>
                  <a:pt x="0" y="2063495"/>
                </a:lnTo>
                <a:lnTo>
                  <a:pt x="3419855" y="2063495"/>
                </a:lnTo>
                <a:lnTo>
                  <a:pt x="3419855" y="0"/>
                </a:lnTo>
                <a:close/>
              </a:path>
            </a:pathLst>
          </a:custGeom>
          <a:solidFill>
            <a:srgbClr val="6F95B9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7087" y="4667722"/>
            <a:ext cx="3181200" cy="1966092"/>
          </a:xfrm>
          <a:prstGeom prst="rect">
            <a:avLst/>
          </a:prstGeom>
          <a:ln w="12192">
            <a:solidFill>
              <a:srgbClr val="1F4268"/>
            </a:solidFill>
          </a:ln>
        </p:spPr>
        <p:txBody>
          <a:bodyPr vert="horz" wrap="square" lIns="0" tIns="24128" rIns="0" bIns="0" rtlCol="0">
            <a:spAutoFit/>
          </a:bodyPr>
          <a:lstStyle/>
          <a:p>
            <a:pPr marL="643839" marR="466053" indent="5715" algn="just">
              <a:lnSpc>
                <a:spcPct val="130000"/>
              </a:lnSpc>
              <a:spcBef>
                <a:spcPts val="189"/>
              </a:spcBef>
            </a:pPr>
            <a:r>
              <a:rPr lang="bg-BG" sz="1200" b="1" spc="5" dirty="0">
                <a:solidFill>
                  <a:srgbClr val="1F4268"/>
                </a:solidFill>
                <a:latin typeface="Arial"/>
                <a:cs typeface="Arial"/>
              </a:rPr>
              <a:t>Съществуващото улично осветление е изпълнено основно с осветители с натриеви лампи с високо налягане, част от осветителите са подменени със светодиодни осветители.</a:t>
            </a:r>
            <a:endParaRPr sz="1200" b="1" spc="5" dirty="0">
              <a:solidFill>
                <a:srgbClr val="1F4268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49137" y="1803425"/>
            <a:ext cx="3619245" cy="4809189"/>
          </a:xfrm>
          <a:custGeom>
            <a:avLst/>
            <a:gdLst/>
            <a:ahLst/>
            <a:cxnLst/>
            <a:rect l="l" t="t" r="r" b="b"/>
            <a:pathLst>
              <a:path w="3426459" h="2920365">
                <a:moveTo>
                  <a:pt x="3425952" y="0"/>
                </a:moveTo>
                <a:lnTo>
                  <a:pt x="0" y="0"/>
                </a:lnTo>
                <a:lnTo>
                  <a:pt x="0" y="2919984"/>
                </a:lnTo>
                <a:lnTo>
                  <a:pt x="3425952" y="2919984"/>
                </a:lnTo>
                <a:lnTo>
                  <a:pt x="3425952" y="0"/>
                </a:lnTo>
                <a:close/>
              </a:path>
            </a:pathLst>
          </a:custGeom>
          <a:solidFill>
            <a:srgbClr val="6F95B9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549138" y="1803426"/>
            <a:ext cx="3619245" cy="4879521"/>
          </a:xfrm>
          <a:prstGeom prst="rect">
            <a:avLst/>
          </a:prstGeom>
          <a:ln w="12192">
            <a:solidFill>
              <a:srgbClr val="1F4268"/>
            </a:solidFill>
          </a:ln>
        </p:spPr>
        <p:txBody>
          <a:bodyPr vert="horz" wrap="square" lIns="0" tIns="25398" rIns="0" bIns="0" rtlCol="0">
            <a:spAutoFit/>
          </a:bodyPr>
          <a:lstStyle/>
          <a:p>
            <a:pPr marL="643839" marR="466053" indent="5715" algn="just">
              <a:lnSpc>
                <a:spcPct val="130000"/>
              </a:lnSpc>
              <a:spcBef>
                <a:spcPts val="189"/>
              </a:spcBef>
              <a:tabLst>
                <a:tab pos="3314435" algn="l"/>
              </a:tabLst>
            </a:pP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Състоянието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 на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съществуващите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 осветители е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сравнително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 добро, но те се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намират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 в края на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техническия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 си и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експлоатационен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 живот.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Поради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тази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 причина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често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срещан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 проблем е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повреда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 на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закрепващите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елементи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 на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разсейвателите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, в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резултат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, на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което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 част от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осветителните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 тела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са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 с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липсващи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разсейватели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 или с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повредени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такива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.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Това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 води до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влошаване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 на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техните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 светло- и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електротехнически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 показатели и до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увеличаване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 на риска от повреди, в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резултат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 на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безпрепятствено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проникване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 на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прахови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частици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 и влага в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осветителното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тяло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.</a:t>
            </a:r>
            <a:endParaRPr sz="1200" b="1" spc="5" dirty="0">
              <a:solidFill>
                <a:srgbClr val="1F4268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86156" y="352426"/>
            <a:ext cx="5994272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lang="bg-BG" spc="-1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Съществуващо положение</a:t>
            </a:r>
            <a:endParaRPr spc="-1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4631" y="1045463"/>
            <a:ext cx="9683750" cy="0"/>
          </a:xfrm>
          <a:custGeom>
            <a:avLst/>
            <a:gdLst/>
            <a:ahLst/>
            <a:cxnLst/>
            <a:rect l="l" t="t" r="r" b="b"/>
            <a:pathLst>
              <a:path w="9683750">
                <a:moveTo>
                  <a:pt x="0" y="0"/>
                </a:moveTo>
                <a:lnTo>
                  <a:pt x="9683496" y="0"/>
                </a:lnTo>
              </a:path>
            </a:pathLst>
          </a:custGeom>
          <a:ln w="1828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9903" y="1186941"/>
            <a:ext cx="9710522" cy="469008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12699">
              <a:spcBef>
                <a:spcPts val="105"/>
              </a:spcBef>
            </a:pPr>
            <a:r>
              <a:rPr lang="ru-RU" sz="1400" spc="-5" dirty="0" err="1">
                <a:solidFill>
                  <a:srgbClr val="1F4268"/>
                </a:solidFill>
                <a:latin typeface="Arial"/>
                <a:cs typeface="Arial"/>
              </a:rPr>
              <a:t>Цитирано</a:t>
            </a:r>
            <a:r>
              <a:rPr lang="ru-RU" sz="1400" spc="-5" dirty="0">
                <a:solidFill>
                  <a:srgbClr val="1F4268"/>
                </a:solidFill>
                <a:latin typeface="Arial"/>
                <a:cs typeface="Arial"/>
              </a:rPr>
              <a:t> от Доклада за обследване на </a:t>
            </a:r>
            <a:r>
              <a:rPr lang="ru-RU" sz="1400" spc="-5" dirty="0" err="1">
                <a:solidFill>
                  <a:srgbClr val="1F4268"/>
                </a:solidFill>
                <a:latin typeface="Arial"/>
                <a:cs typeface="Arial"/>
              </a:rPr>
              <a:t>енергийната</a:t>
            </a:r>
            <a:r>
              <a:rPr lang="ru-RU" sz="1400" spc="-5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400" spc="-5" dirty="0" err="1">
                <a:solidFill>
                  <a:srgbClr val="1F4268"/>
                </a:solidFill>
                <a:latin typeface="Arial"/>
                <a:cs typeface="Arial"/>
              </a:rPr>
              <a:t>ефективност</a:t>
            </a:r>
            <a:r>
              <a:rPr lang="ru-RU" sz="1400" spc="-5" dirty="0">
                <a:solidFill>
                  <a:srgbClr val="1F4268"/>
                </a:solidFill>
                <a:latin typeface="Arial"/>
                <a:cs typeface="Arial"/>
              </a:rPr>
              <a:t> на </a:t>
            </a:r>
            <a:r>
              <a:rPr lang="ru-RU" sz="1400" spc="-5" dirty="0" err="1">
                <a:solidFill>
                  <a:srgbClr val="1F4268"/>
                </a:solidFill>
                <a:latin typeface="Arial"/>
                <a:cs typeface="Arial"/>
              </a:rPr>
              <a:t>уличното</a:t>
            </a:r>
            <a:r>
              <a:rPr lang="ru-RU" sz="1400" spc="-5" dirty="0">
                <a:solidFill>
                  <a:srgbClr val="1F4268"/>
                </a:solidFill>
                <a:latin typeface="Arial"/>
                <a:cs typeface="Arial"/>
              </a:rPr>
              <a:t> осветление в град Габрово. </a:t>
            </a:r>
          </a:p>
          <a:p>
            <a:pPr marL="298426" indent="-285727">
              <a:spcBef>
                <a:spcPts val="105"/>
              </a:spcBef>
              <a:buFont typeface="Wingdings" panose="05000000000000000000" pitchFamily="2" charset="2"/>
              <a:buChar char="q"/>
            </a:pPr>
            <a:r>
              <a:rPr lang="bg-BG" sz="1400" spc="-5" dirty="0">
                <a:solidFill>
                  <a:srgbClr val="1F4268"/>
                </a:solidFill>
                <a:latin typeface="Arial"/>
                <a:cs typeface="Arial"/>
              </a:rPr>
              <a:t>Характеристика за състоянието на уличното осветление на гр. Габрово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88873" y="1866242"/>
            <a:ext cx="3157628" cy="2602272"/>
          </a:xfrm>
          <a:custGeom>
            <a:avLst/>
            <a:gdLst/>
            <a:ahLst/>
            <a:cxnLst/>
            <a:rect l="l" t="t" r="r" b="b"/>
            <a:pathLst>
              <a:path w="3426460" h="2063750">
                <a:moveTo>
                  <a:pt x="3425952" y="0"/>
                </a:moveTo>
                <a:lnTo>
                  <a:pt x="0" y="0"/>
                </a:lnTo>
                <a:lnTo>
                  <a:pt x="0" y="2063495"/>
                </a:lnTo>
                <a:lnTo>
                  <a:pt x="3425952" y="2063495"/>
                </a:lnTo>
                <a:lnTo>
                  <a:pt x="3425952" y="0"/>
                </a:lnTo>
                <a:close/>
              </a:path>
            </a:pathLst>
          </a:custGeom>
          <a:solidFill>
            <a:srgbClr val="6F95B9">
              <a:alpha val="1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78916" y="1803426"/>
            <a:ext cx="3167585" cy="2694125"/>
          </a:xfrm>
          <a:prstGeom prst="rect">
            <a:avLst/>
          </a:prstGeom>
          <a:ln w="12192">
            <a:solidFill>
              <a:srgbClr val="1F4268"/>
            </a:solidFill>
          </a:ln>
        </p:spPr>
        <p:txBody>
          <a:bodyPr vert="horz" wrap="square" lIns="0" tIns="24128" rIns="0" bIns="0" rtlCol="0">
            <a:spAutoFit/>
          </a:bodyPr>
          <a:lstStyle/>
          <a:p>
            <a:pPr marL="643839" marR="466053" indent="5715" algn="just">
              <a:lnSpc>
                <a:spcPct val="130000"/>
              </a:lnSpc>
              <a:spcBef>
                <a:spcPts val="189"/>
              </a:spcBef>
              <a:tabLst>
                <a:tab pos="3314435" algn="l"/>
              </a:tabLst>
            </a:pPr>
            <a:r>
              <a:rPr lang="bg-BG" sz="1200" b="1" spc="5" dirty="0">
                <a:solidFill>
                  <a:srgbClr val="1F4268"/>
                </a:solidFill>
                <a:latin typeface="Arial"/>
                <a:cs typeface="Arial"/>
              </a:rPr>
              <a:t>Въз основа на  „Демонстрационен проект за повишаване на енергийната ефективност на системата за улично осветление в град Габрово“ през 1999г. </a:t>
            </a:r>
            <a:r>
              <a:rPr lang="bg-BG" sz="1200" b="1" spc="5" dirty="0" smtClean="0">
                <a:solidFill>
                  <a:srgbClr val="1F4268"/>
                </a:solidFill>
                <a:latin typeface="Arial"/>
                <a:cs typeface="Arial"/>
              </a:rPr>
              <a:t>е </a:t>
            </a:r>
            <a:r>
              <a:rPr lang="bg-BG" sz="1200" b="1" spc="5" dirty="0">
                <a:solidFill>
                  <a:srgbClr val="1F4268"/>
                </a:solidFill>
                <a:latin typeface="Arial"/>
                <a:cs typeface="Arial"/>
              </a:rPr>
              <a:t>започната и реализирана реконструкция и модернизация на уличното осветление.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044948" y="1803424"/>
            <a:ext cx="2356484" cy="2665090"/>
          </a:xfrm>
          <a:custGeom>
            <a:avLst/>
            <a:gdLst/>
            <a:ahLst/>
            <a:cxnLst/>
            <a:rect l="l" t="t" r="r" b="b"/>
            <a:pathLst>
              <a:path w="2265045" h="2085339">
                <a:moveTo>
                  <a:pt x="0" y="2084831"/>
                </a:moveTo>
                <a:lnTo>
                  <a:pt x="2264664" y="2084831"/>
                </a:lnTo>
                <a:lnTo>
                  <a:pt x="2264664" y="0"/>
                </a:lnTo>
                <a:lnTo>
                  <a:pt x="0" y="0"/>
                </a:lnTo>
                <a:lnTo>
                  <a:pt x="0" y="2084831"/>
                </a:lnTo>
                <a:close/>
              </a:path>
            </a:pathLst>
          </a:custGeom>
          <a:ln w="12192">
            <a:solidFill>
              <a:srgbClr val="1F42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7892" y="2473043"/>
            <a:ext cx="990599" cy="1060844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4044948" y="4667722"/>
            <a:ext cx="2356484" cy="1944891"/>
          </a:xfrm>
          <a:custGeom>
            <a:avLst/>
            <a:gdLst/>
            <a:ahLst/>
            <a:cxnLst/>
            <a:rect l="l" t="t" r="r" b="b"/>
            <a:pathLst>
              <a:path w="2265045" h="1676400">
                <a:moveTo>
                  <a:pt x="2264664" y="0"/>
                </a:moveTo>
                <a:lnTo>
                  <a:pt x="0" y="0"/>
                </a:lnTo>
                <a:lnTo>
                  <a:pt x="0" y="1676400"/>
                </a:lnTo>
                <a:lnTo>
                  <a:pt x="2264664" y="1676400"/>
                </a:lnTo>
                <a:lnTo>
                  <a:pt x="2264664" y="0"/>
                </a:lnTo>
                <a:close/>
              </a:path>
            </a:pathLst>
          </a:custGeom>
          <a:solidFill>
            <a:srgbClr val="6F95B9">
              <a:alpha val="10195"/>
            </a:srgbClr>
          </a:solidFill>
        </p:spPr>
        <p:txBody>
          <a:bodyPr wrap="square" lIns="0" tIns="0" rIns="0" bIns="0" rtlCol="0"/>
          <a:lstStyle/>
          <a:p>
            <a:pPr marR="466053" algn="just">
              <a:lnSpc>
                <a:spcPct val="130000"/>
              </a:lnSpc>
              <a:spcBef>
                <a:spcPts val="189"/>
              </a:spcBef>
            </a:pPr>
            <a:endParaRPr lang="ru-RU" sz="1100" b="1" spc="5" dirty="0">
              <a:solidFill>
                <a:srgbClr val="1F4268"/>
              </a:solidFill>
              <a:latin typeface="Arial"/>
              <a:cs typeface="Arial"/>
            </a:endParaRPr>
          </a:p>
        </p:txBody>
      </p:sp>
      <p:pic>
        <p:nvPicPr>
          <p:cNvPr id="40" name="object 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42100" y="1925020"/>
            <a:ext cx="423672" cy="478934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4019548" y="4641771"/>
            <a:ext cx="2356484" cy="1988817"/>
          </a:xfrm>
          <a:prstGeom prst="rect">
            <a:avLst/>
          </a:prstGeom>
          <a:ln w="12192">
            <a:solidFill>
              <a:srgbClr val="1F4268"/>
            </a:solidFill>
          </a:ln>
        </p:spPr>
        <p:txBody>
          <a:bodyPr vert="horz" wrap="square" lIns="0" tIns="46351" rIns="0" bIns="0" rtlCol="0">
            <a:spAutoFit/>
          </a:bodyPr>
          <a:lstStyle/>
          <a:p>
            <a:pPr marL="643839" marR="466053" indent="5715">
              <a:lnSpc>
                <a:spcPct val="130000"/>
              </a:lnSpc>
              <a:spcBef>
                <a:spcPts val="189"/>
              </a:spcBef>
            </a:pP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В </a:t>
            </a:r>
            <a:r>
              <a:rPr lang="bg-BG" sz="1200" b="1" spc="5" dirty="0" smtClean="0">
                <a:solidFill>
                  <a:srgbClr val="1F4268"/>
                </a:solidFill>
                <a:latin typeface="Arial"/>
                <a:cs typeface="Arial"/>
              </a:rPr>
              <a:t>града</a:t>
            </a:r>
            <a:r>
              <a:rPr lang="ru-RU" sz="1200" b="1" spc="5" dirty="0" smtClean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има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монтирани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общо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 6834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броя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 осветители с обща </a:t>
            </a:r>
            <a:r>
              <a:rPr lang="ru-RU" sz="1200" b="1" spc="5" dirty="0" err="1" smtClean="0">
                <a:solidFill>
                  <a:srgbClr val="1F4268"/>
                </a:solidFill>
                <a:latin typeface="Arial"/>
                <a:cs typeface="Arial"/>
              </a:rPr>
              <a:t>инсталирана</a:t>
            </a:r>
            <a:r>
              <a:rPr lang="ru-RU" sz="1200" b="1" spc="5" dirty="0" smtClean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мощност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 539,63 </a:t>
            </a:r>
            <a:r>
              <a:rPr lang="ru-RU" sz="1200" b="1" spc="5" dirty="0" err="1">
                <a:solidFill>
                  <a:srgbClr val="1F4268"/>
                </a:solidFill>
                <a:latin typeface="Arial"/>
                <a:cs typeface="Arial"/>
              </a:rPr>
              <a:t>kW</a:t>
            </a:r>
            <a:r>
              <a:rPr lang="ru-RU" sz="1200" b="1" spc="5" dirty="0">
                <a:solidFill>
                  <a:srgbClr val="1F4268"/>
                </a:solidFill>
                <a:latin typeface="Arial"/>
                <a:cs typeface="Arial"/>
              </a:rPr>
              <a:t>;</a:t>
            </a:r>
            <a:endParaRPr sz="1200" b="1" spc="5" dirty="0">
              <a:solidFill>
                <a:srgbClr val="1F4268"/>
              </a:solidFill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61772" y="6838188"/>
            <a:ext cx="9613900" cy="0"/>
          </a:xfrm>
          <a:custGeom>
            <a:avLst/>
            <a:gdLst/>
            <a:ahLst/>
            <a:cxnLst/>
            <a:rect l="l" t="t" r="r" b="b"/>
            <a:pathLst>
              <a:path w="9613900">
                <a:moveTo>
                  <a:pt x="0" y="0"/>
                </a:moveTo>
                <a:lnTo>
                  <a:pt x="9613392" y="0"/>
                </a:lnTo>
              </a:path>
            </a:pathLst>
          </a:custGeom>
          <a:ln w="3175">
            <a:solidFill>
              <a:srgbClr val="63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xfrm>
            <a:off x="467056" y="6963497"/>
            <a:ext cx="520700" cy="155171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699">
              <a:spcBef>
                <a:spcPts val="10"/>
              </a:spcBef>
            </a:pPr>
            <a:r>
              <a:rPr lang="bg-BG" dirty="0" smtClean="0"/>
              <a:t>2</a:t>
            </a:r>
            <a:endParaRPr dirty="0"/>
          </a:p>
        </p:txBody>
      </p:sp>
      <p:pic>
        <p:nvPicPr>
          <p:cNvPr id="50" name="object 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804" y="1866242"/>
            <a:ext cx="423672" cy="423672"/>
          </a:xfrm>
          <a:prstGeom prst="rect">
            <a:avLst/>
          </a:prstGeom>
        </p:spPr>
      </p:pic>
      <p:pic>
        <p:nvPicPr>
          <p:cNvPr id="51" name="object 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644" y="4804267"/>
            <a:ext cx="423672" cy="423672"/>
          </a:xfrm>
          <a:prstGeom prst="rect">
            <a:avLst/>
          </a:prstGeom>
        </p:spPr>
      </p:pic>
      <p:pic>
        <p:nvPicPr>
          <p:cNvPr id="56" name="object 4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3838" y="4843733"/>
            <a:ext cx="423672" cy="478934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7157897" y="6956877"/>
            <a:ext cx="3010484" cy="2801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r>
              <a:rPr lang="bg-BG" sz="1200" b="1" i="1" cap="all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ДЗЗД „Енерджи </a:t>
            </a:r>
            <a:r>
              <a:rPr lang="bg-BG" sz="1200" b="1" i="1" cap="all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Ефект-Енерпром</a:t>
            </a:r>
            <a:r>
              <a:rPr lang="bg-BG" sz="1200" b="1" i="1" cap="all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“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86156" y="352426"/>
            <a:ext cx="5994272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lang="bg-BG" spc="-1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Съществуващо положение</a:t>
            </a:r>
            <a:endParaRPr spc="-1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4631" y="1045463"/>
            <a:ext cx="9683750" cy="0"/>
          </a:xfrm>
          <a:custGeom>
            <a:avLst/>
            <a:gdLst/>
            <a:ahLst/>
            <a:cxnLst/>
            <a:rect l="l" t="t" r="r" b="b"/>
            <a:pathLst>
              <a:path w="9683750">
                <a:moveTo>
                  <a:pt x="0" y="0"/>
                </a:moveTo>
                <a:lnTo>
                  <a:pt x="9683496" y="0"/>
                </a:lnTo>
              </a:path>
            </a:pathLst>
          </a:custGeom>
          <a:ln w="1828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1772" y="6838188"/>
            <a:ext cx="9613900" cy="0"/>
          </a:xfrm>
          <a:custGeom>
            <a:avLst/>
            <a:gdLst/>
            <a:ahLst/>
            <a:cxnLst/>
            <a:rect l="l" t="t" r="r" b="b"/>
            <a:pathLst>
              <a:path w="9613900">
                <a:moveTo>
                  <a:pt x="0" y="0"/>
                </a:moveTo>
                <a:lnTo>
                  <a:pt x="9613392" y="0"/>
                </a:lnTo>
              </a:path>
            </a:pathLst>
          </a:custGeom>
          <a:ln w="3175">
            <a:solidFill>
              <a:srgbClr val="63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xfrm>
            <a:off x="467056" y="6963497"/>
            <a:ext cx="520700" cy="155171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699">
              <a:spcBef>
                <a:spcPts val="10"/>
              </a:spcBef>
            </a:pPr>
            <a:r>
              <a:rPr lang="bg-BG" dirty="0"/>
              <a:t>3</a:t>
            </a:r>
            <a:endParaRPr dirty="0"/>
          </a:p>
        </p:txBody>
      </p:sp>
      <p:pic>
        <p:nvPicPr>
          <p:cNvPr id="22" name="image5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7100" y="1724025"/>
            <a:ext cx="37338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age6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1500" y="1695450"/>
            <a:ext cx="3810001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object 17"/>
          <p:cNvSpPr txBox="1"/>
          <p:nvPr/>
        </p:nvSpPr>
        <p:spPr>
          <a:xfrm>
            <a:off x="484631" y="6094720"/>
            <a:ext cx="9710522" cy="198130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298426" indent="-285727">
              <a:spcBef>
                <a:spcPts val="105"/>
              </a:spcBef>
              <a:buFont typeface="Wingdings" panose="05000000000000000000" pitchFamily="2" charset="2"/>
              <a:buChar char="q"/>
            </a:pPr>
            <a:r>
              <a:rPr lang="ru-RU" sz="1200" spc="-5" dirty="0">
                <a:solidFill>
                  <a:srgbClr val="1F4268"/>
                </a:solidFill>
                <a:latin typeface="Arial"/>
                <a:cs typeface="Arial"/>
              </a:rPr>
              <a:t>Снимките </a:t>
            </a:r>
            <a:r>
              <a:rPr lang="ru-RU" sz="1200" spc="-5" dirty="0" err="1">
                <a:solidFill>
                  <a:srgbClr val="1F4268"/>
                </a:solidFill>
                <a:latin typeface="Arial"/>
                <a:cs typeface="Arial"/>
              </a:rPr>
              <a:t>са</a:t>
            </a:r>
            <a:r>
              <a:rPr lang="ru-RU" sz="1200" spc="-5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spc="-5" dirty="0" err="1">
                <a:solidFill>
                  <a:srgbClr val="1F4268"/>
                </a:solidFill>
                <a:latin typeface="Arial"/>
                <a:cs typeface="Arial"/>
              </a:rPr>
              <a:t>взети</a:t>
            </a:r>
            <a:r>
              <a:rPr lang="ru-RU" sz="1200" spc="-5" dirty="0">
                <a:solidFill>
                  <a:srgbClr val="1F4268"/>
                </a:solidFill>
                <a:latin typeface="Arial"/>
                <a:cs typeface="Arial"/>
              </a:rPr>
              <a:t> от Доклада за обследване на </a:t>
            </a:r>
            <a:r>
              <a:rPr lang="ru-RU" sz="1200" spc="-5" dirty="0" err="1">
                <a:solidFill>
                  <a:srgbClr val="1F4268"/>
                </a:solidFill>
                <a:latin typeface="Arial"/>
                <a:cs typeface="Arial"/>
              </a:rPr>
              <a:t>енергийната</a:t>
            </a:r>
            <a:r>
              <a:rPr lang="ru-RU" sz="1200" spc="-5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spc="-5" dirty="0" err="1">
                <a:solidFill>
                  <a:srgbClr val="1F4268"/>
                </a:solidFill>
                <a:latin typeface="Arial"/>
                <a:cs typeface="Arial"/>
              </a:rPr>
              <a:t>ефективност</a:t>
            </a:r>
            <a:r>
              <a:rPr lang="ru-RU" sz="1200" spc="-5" dirty="0">
                <a:solidFill>
                  <a:srgbClr val="1F4268"/>
                </a:solidFill>
                <a:latin typeface="Arial"/>
                <a:cs typeface="Arial"/>
              </a:rPr>
              <a:t> на </a:t>
            </a:r>
            <a:r>
              <a:rPr lang="ru-RU" sz="1200" spc="-5" dirty="0" err="1">
                <a:solidFill>
                  <a:srgbClr val="1F4268"/>
                </a:solidFill>
                <a:latin typeface="Arial"/>
                <a:cs typeface="Arial"/>
              </a:rPr>
              <a:t>уличното</a:t>
            </a:r>
            <a:r>
              <a:rPr lang="ru-RU" sz="1200" spc="-5" dirty="0">
                <a:solidFill>
                  <a:srgbClr val="1F4268"/>
                </a:solidFill>
                <a:latin typeface="Arial"/>
                <a:cs typeface="Arial"/>
              </a:rPr>
              <a:t> осветление в град Габрово.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57897" y="6956877"/>
            <a:ext cx="3010484" cy="2801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r>
              <a:rPr lang="bg-BG" sz="1200" b="1" i="1" cap="all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ДЗЗД „Енерджи </a:t>
            </a:r>
            <a:r>
              <a:rPr lang="bg-BG" sz="1200" b="1" i="1" cap="all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Ефект-Енерпром</a:t>
            </a:r>
            <a:r>
              <a:rPr lang="bg-BG" sz="1200" b="1" i="1" cap="all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“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7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84631" y="1045463"/>
            <a:ext cx="9683750" cy="0"/>
          </a:xfrm>
          <a:custGeom>
            <a:avLst/>
            <a:gdLst/>
            <a:ahLst/>
            <a:cxnLst/>
            <a:rect l="l" t="t" r="r" b="b"/>
            <a:pathLst>
              <a:path w="9683750">
                <a:moveTo>
                  <a:pt x="0" y="0"/>
                </a:moveTo>
                <a:lnTo>
                  <a:pt x="9683496" y="0"/>
                </a:lnTo>
              </a:path>
            </a:pathLst>
          </a:custGeom>
          <a:ln w="1828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454660" y="1161022"/>
            <a:ext cx="4539742" cy="5609613"/>
            <a:chOff x="5599175" y="1119176"/>
            <a:chExt cx="4539742" cy="5609613"/>
          </a:xfrm>
        </p:grpSpPr>
        <p:sp>
          <p:nvSpPr>
            <p:cNvPr id="28" name="object 28"/>
            <p:cNvSpPr txBox="1"/>
            <p:nvPr/>
          </p:nvSpPr>
          <p:spPr>
            <a:xfrm>
              <a:off x="5599175" y="1119176"/>
              <a:ext cx="4526280" cy="5609613"/>
            </a:xfrm>
            <a:prstGeom prst="rect">
              <a:avLst/>
            </a:prstGeom>
            <a:ln w="12192">
              <a:solidFill>
                <a:srgbClr val="1F4268"/>
              </a:solidFill>
            </a:ln>
          </p:spPr>
          <p:txBody>
            <a:bodyPr vert="horz" wrap="square" lIns="0" tIns="4445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endParaRPr sz="2000" dirty="0">
                <a:latin typeface="Arial"/>
                <a:cs typeface="Arial"/>
              </a:endParaRPr>
            </a:p>
            <a:p>
              <a:pPr marL="378430" marR="78099" algn="just">
                <a:lnSpc>
                  <a:spcPct val="128600"/>
                </a:lnSpc>
                <a:spcBef>
                  <a:spcPts val="1204"/>
                </a:spcBef>
              </a:pPr>
              <a:endParaRPr lang="ru-RU" sz="900" dirty="0">
                <a:solidFill>
                  <a:srgbClr val="1F4268"/>
                </a:solidFill>
                <a:latin typeface="Arial"/>
                <a:cs typeface="Arial"/>
              </a:endParaRPr>
            </a:p>
            <a:p>
              <a:pPr marL="533357" marR="78099" indent="-355572" algn="just">
                <a:lnSpc>
                  <a:spcPct val="150000"/>
                </a:lnSpc>
                <a:spcBef>
                  <a:spcPts val="1204"/>
                </a:spcBef>
                <a:buFont typeface="Wingdings" panose="05000000000000000000" pitchFamily="2" charset="2"/>
                <a:buChar char="q"/>
              </a:pPr>
              <a:r>
                <a:rPr lang="ru-RU" sz="1200" b="1" spc="-20" dirty="0">
                  <a:solidFill>
                    <a:srgbClr val="1F4268"/>
                  </a:solidFill>
                  <a:latin typeface="Arial"/>
                  <a:cs typeface="Arial"/>
                </a:rPr>
                <a:t>С </a:t>
              </a:r>
              <a:r>
                <a:rPr lang="ru-RU" sz="1200" b="1" spc="-20" dirty="0" err="1">
                  <a:solidFill>
                    <a:srgbClr val="1F4268"/>
                  </a:solidFill>
                  <a:latin typeface="Arial"/>
                  <a:cs typeface="Arial"/>
                </a:rPr>
                <a:t>модернизацията</a:t>
              </a:r>
              <a:r>
                <a:rPr lang="ru-RU" sz="1200" b="1" spc="-20" dirty="0">
                  <a:solidFill>
                    <a:srgbClr val="1F4268"/>
                  </a:solidFill>
                  <a:latin typeface="Arial"/>
                  <a:cs typeface="Arial"/>
                </a:rPr>
                <a:t> и </a:t>
              </a:r>
              <a:r>
                <a:rPr lang="ru-RU" sz="1200" b="1" spc="-20" dirty="0" err="1">
                  <a:solidFill>
                    <a:srgbClr val="1F4268"/>
                  </a:solidFill>
                  <a:latin typeface="Arial"/>
                  <a:cs typeface="Arial"/>
                </a:rPr>
                <a:t>подобряването</a:t>
              </a:r>
              <a:r>
                <a:rPr lang="ru-RU" sz="1200" b="1" spc="-20" dirty="0">
                  <a:solidFill>
                    <a:srgbClr val="1F4268"/>
                  </a:solidFill>
                  <a:latin typeface="Arial"/>
                  <a:cs typeface="Arial"/>
                </a:rPr>
                <a:t> на </a:t>
              </a:r>
              <a:r>
                <a:rPr lang="ru-RU" sz="1200" b="1" spc="-20" dirty="0" err="1">
                  <a:solidFill>
                    <a:srgbClr val="1F4268"/>
                  </a:solidFill>
                  <a:latin typeface="Arial"/>
                  <a:cs typeface="Arial"/>
                </a:rPr>
                <a:t>съществуващата</a:t>
              </a:r>
              <a:r>
                <a:rPr lang="ru-RU" sz="1200" b="1" spc="-20" dirty="0">
                  <a:solidFill>
                    <a:srgbClr val="1F4268"/>
                  </a:solidFill>
                  <a:latin typeface="Arial"/>
                  <a:cs typeface="Arial"/>
                </a:rPr>
                <a:t> инфраструктура </a:t>
              </a:r>
              <a:r>
                <a:rPr lang="ru-RU" sz="1200" b="1" spc="-20" dirty="0" err="1">
                  <a:solidFill>
                    <a:srgbClr val="1F4268"/>
                  </a:solidFill>
                  <a:latin typeface="Arial"/>
                  <a:cs typeface="Arial"/>
                </a:rPr>
                <a:t>ще</a:t>
              </a:r>
              <a:r>
                <a:rPr lang="ru-RU" sz="1200" b="1" spc="-20" dirty="0">
                  <a:solidFill>
                    <a:srgbClr val="1F4268"/>
                  </a:solidFill>
                  <a:latin typeface="Arial"/>
                  <a:cs typeface="Arial"/>
                </a:rPr>
                <a:t> се </a:t>
              </a:r>
              <a:r>
                <a:rPr lang="ru-RU" sz="1200" b="1" spc="-20" dirty="0" err="1">
                  <a:solidFill>
                    <a:srgbClr val="1F4268"/>
                  </a:solidFill>
                  <a:latin typeface="Arial"/>
                  <a:cs typeface="Arial"/>
                </a:rPr>
                <a:t>подобри</a:t>
              </a:r>
              <a:r>
                <a:rPr lang="ru-RU" sz="1200" b="1" spc="-20" dirty="0">
                  <a:solidFill>
                    <a:srgbClr val="1F4268"/>
                  </a:solidFill>
                  <a:latin typeface="Arial"/>
                  <a:cs typeface="Arial"/>
                </a:rPr>
                <a:t> </a:t>
              </a:r>
              <a:r>
                <a:rPr lang="ru-RU" sz="1200" b="1" spc="-20" dirty="0" err="1">
                  <a:solidFill>
                    <a:srgbClr val="1F4268"/>
                  </a:solidFill>
                  <a:latin typeface="Arial"/>
                  <a:cs typeface="Arial"/>
                </a:rPr>
                <a:t>общият</a:t>
              </a:r>
              <a:r>
                <a:rPr lang="ru-RU" sz="1200" b="1" spc="-20" dirty="0">
                  <a:solidFill>
                    <a:srgbClr val="1F4268"/>
                  </a:solidFill>
                  <a:latin typeface="Arial"/>
                  <a:cs typeface="Arial"/>
                </a:rPr>
                <a:t> комфорт и </a:t>
              </a:r>
              <a:r>
                <a:rPr lang="ru-RU" sz="1200" b="1" spc="-20" dirty="0" err="1">
                  <a:solidFill>
                    <a:srgbClr val="1F4268"/>
                  </a:solidFill>
                  <a:latin typeface="Arial"/>
                  <a:cs typeface="Arial"/>
                </a:rPr>
                <a:t>сигурността</a:t>
              </a:r>
              <a:r>
                <a:rPr lang="ru-RU" sz="1200" b="1" spc="-20" dirty="0">
                  <a:solidFill>
                    <a:srgbClr val="1F4268"/>
                  </a:solidFill>
                  <a:latin typeface="Arial"/>
                  <a:cs typeface="Arial"/>
                </a:rPr>
                <a:t> на </a:t>
              </a:r>
              <a:r>
                <a:rPr lang="ru-RU" sz="1200" b="1" spc="-20" dirty="0" err="1">
                  <a:solidFill>
                    <a:srgbClr val="1F4268"/>
                  </a:solidFill>
                  <a:latin typeface="Arial"/>
                  <a:cs typeface="Arial"/>
                </a:rPr>
                <a:t>гражданите</a:t>
              </a:r>
              <a:r>
                <a:rPr lang="ru-RU" sz="1200" b="1" spc="-20" dirty="0">
                  <a:solidFill>
                    <a:srgbClr val="1F4268"/>
                  </a:solidFill>
                  <a:latin typeface="Arial"/>
                  <a:cs typeface="Arial"/>
                </a:rPr>
                <a:t> в </a:t>
              </a:r>
              <a:r>
                <a:rPr lang="ru-RU" sz="1200" b="1" spc="-20" dirty="0" err="1">
                  <a:solidFill>
                    <a:srgbClr val="1F4268"/>
                  </a:solidFill>
                  <a:latin typeface="Arial"/>
                  <a:cs typeface="Arial"/>
                </a:rPr>
                <a:t>тъмната</a:t>
              </a:r>
              <a:r>
                <a:rPr lang="ru-RU" sz="1200" b="1" spc="-20" dirty="0">
                  <a:solidFill>
                    <a:srgbClr val="1F4268"/>
                  </a:solidFill>
                  <a:latin typeface="Arial"/>
                  <a:cs typeface="Arial"/>
                </a:rPr>
                <a:t> част на </a:t>
              </a:r>
              <a:r>
                <a:rPr lang="ru-RU" sz="1200" b="1" spc="-20" dirty="0" err="1">
                  <a:solidFill>
                    <a:srgbClr val="1F4268"/>
                  </a:solidFill>
                  <a:latin typeface="Arial"/>
                  <a:cs typeface="Arial"/>
                </a:rPr>
                <a:t>деня</a:t>
              </a:r>
              <a:r>
                <a:rPr lang="ru-RU" sz="1200" b="1" spc="-20" dirty="0">
                  <a:solidFill>
                    <a:srgbClr val="1F4268"/>
                  </a:solidFill>
                  <a:latin typeface="Arial"/>
                  <a:cs typeface="Arial"/>
                </a:rPr>
                <a:t> </a:t>
              </a:r>
            </a:p>
            <a:p>
              <a:pPr marL="533357" marR="78099" indent="-355572" algn="just">
                <a:lnSpc>
                  <a:spcPct val="150000"/>
                </a:lnSpc>
                <a:spcBef>
                  <a:spcPts val="1204"/>
                </a:spcBef>
                <a:buFont typeface="Wingdings" panose="05000000000000000000" pitchFamily="2" charset="2"/>
                <a:buChar char="q"/>
              </a:pPr>
              <a:r>
                <a:rPr lang="ru-RU" sz="1200" b="1" spc="-20" dirty="0" err="1">
                  <a:solidFill>
                    <a:srgbClr val="1F4268"/>
                  </a:solidFill>
                  <a:latin typeface="Arial"/>
                  <a:cs typeface="Arial"/>
                </a:rPr>
                <a:t>Намаляване</a:t>
              </a:r>
              <a:r>
                <a:rPr lang="ru-RU" sz="1200" b="1" spc="-20" dirty="0">
                  <a:solidFill>
                    <a:srgbClr val="1F4268"/>
                  </a:solidFill>
                  <a:latin typeface="Arial"/>
                  <a:cs typeface="Arial"/>
                </a:rPr>
                <a:t> на </a:t>
              </a:r>
              <a:r>
                <a:rPr lang="ru-RU" sz="1200" b="1" spc="-20" dirty="0" err="1">
                  <a:solidFill>
                    <a:srgbClr val="1F4268"/>
                  </a:solidFill>
                  <a:latin typeface="Arial"/>
                  <a:cs typeface="Arial"/>
                </a:rPr>
                <a:t>електропотреблението</a:t>
              </a:r>
              <a:r>
                <a:rPr lang="ru-RU" sz="1200" b="1" spc="-20" dirty="0">
                  <a:solidFill>
                    <a:srgbClr val="1F4268"/>
                  </a:solidFill>
                  <a:latin typeface="Arial"/>
                  <a:cs typeface="Arial"/>
                </a:rPr>
                <a:t> на град </a:t>
              </a:r>
              <a:r>
                <a:rPr lang="ru-RU" sz="1200" b="1" spc="-20" dirty="0" smtClean="0">
                  <a:solidFill>
                    <a:srgbClr val="1F4268"/>
                  </a:solidFill>
                  <a:latin typeface="Arial"/>
                  <a:cs typeface="Arial"/>
                </a:rPr>
                <a:t>Габрово </a:t>
              </a:r>
              <a:r>
                <a:rPr lang="ru-RU" sz="1200" b="1" spc="-20" dirty="0">
                  <a:solidFill>
                    <a:srgbClr val="1F4268"/>
                  </a:solidFill>
                  <a:latin typeface="Arial"/>
                  <a:cs typeface="Arial"/>
                </a:rPr>
                <a:t>в </a:t>
              </a:r>
              <a:r>
                <a:rPr lang="ru-RU" sz="1200" b="1" spc="-20" dirty="0" err="1" smtClean="0">
                  <a:solidFill>
                    <a:srgbClr val="1F4268"/>
                  </a:solidFill>
                  <a:latin typeface="Arial"/>
                  <a:cs typeface="Arial"/>
                </a:rPr>
                <a:t>обекти</a:t>
              </a:r>
              <a:r>
                <a:rPr lang="ru-RU" sz="1200" b="1" spc="-20" dirty="0" smtClean="0">
                  <a:solidFill>
                    <a:srgbClr val="1F4268"/>
                  </a:solidFill>
                  <a:latin typeface="Arial"/>
                  <a:cs typeface="Arial"/>
                </a:rPr>
                <a:t>, </a:t>
              </a:r>
              <a:r>
                <a:rPr lang="ru-RU" sz="1200" b="1" spc="-20" dirty="0" err="1">
                  <a:solidFill>
                    <a:srgbClr val="1F4268"/>
                  </a:solidFill>
                  <a:latin typeface="Arial"/>
                  <a:cs typeface="Arial"/>
                </a:rPr>
                <a:t>захранвани</a:t>
              </a:r>
              <a:r>
                <a:rPr lang="ru-RU" sz="1200" b="1" spc="-20" dirty="0">
                  <a:solidFill>
                    <a:srgbClr val="1F4268"/>
                  </a:solidFill>
                  <a:latin typeface="Arial"/>
                  <a:cs typeface="Arial"/>
                </a:rPr>
                <a:t> от </a:t>
              </a:r>
              <a:r>
                <a:rPr lang="ru-RU" sz="1200" b="1" spc="-20" dirty="0" err="1">
                  <a:solidFill>
                    <a:srgbClr val="1F4268"/>
                  </a:solidFill>
                  <a:latin typeface="Arial"/>
                  <a:cs typeface="Arial"/>
                </a:rPr>
                <a:t>мрежата</a:t>
              </a:r>
              <a:r>
                <a:rPr lang="ru-RU" sz="1200" b="1" spc="-20" dirty="0">
                  <a:solidFill>
                    <a:srgbClr val="1F4268"/>
                  </a:solidFill>
                  <a:latin typeface="Arial"/>
                  <a:cs typeface="Arial"/>
                </a:rPr>
                <a:t> на </a:t>
              </a:r>
              <a:r>
                <a:rPr lang="ru-RU" sz="1200" b="1" spc="-20" dirty="0" err="1">
                  <a:solidFill>
                    <a:srgbClr val="1F4268"/>
                  </a:solidFill>
                  <a:latin typeface="Arial"/>
                  <a:cs typeface="Arial"/>
                </a:rPr>
                <a:t>уличното</a:t>
              </a:r>
              <a:r>
                <a:rPr lang="ru-RU" sz="1200" b="1" spc="-20" dirty="0">
                  <a:solidFill>
                    <a:srgbClr val="1F4268"/>
                  </a:solidFill>
                  <a:latin typeface="Arial"/>
                  <a:cs typeface="Arial"/>
                </a:rPr>
                <a:t> осветление чрез модернизация, реконструкция, </a:t>
              </a:r>
              <a:r>
                <a:rPr lang="ru-RU" sz="1200" b="1" spc="-20" dirty="0" err="1">
                  <a:solidFill>
                    <a:srgbClr val="1F4268"/>
                  </a:solidFill>
                  <a:latin typeface="Arial"/>
                  <a:cs typeface="Arial"/>
                </a:rPr>
                <a:t>интелигентно</a:t>
              </a:r>
              <a:r>
                <a:rPr lang="ru-RU" sz="1200" b="1" spc="-20" dirty="0">
                  <a:solidFill>
                    <a:srgbClr val="1F4268"/>
                  </a:solidFill>
                  <a:latin typeface="Arial"/>
                  <a:cs typeface="Arial"/>
                </a:rPr>
                <a:t> управление и </a:t>
              </a:r>
              <a:r>
                <a:rPr lang="ru-RU" sz="1200" b="1" spc="-20" dirty="0" err="1">
                  <a:solidFill>
                    <a:srgbClr val="1F4268"/>
                  </a:solidFill>
                  <a:latin typeface="Arial"/>
                  <a:cs typeface="Arial"/>
                </a:rPr>
                <a:t>енергиен</a:t>
              </a:r>
              <a:r>
                <a:rPr lang="ru-RU" sz="1200" b="1" spc="-20" dirty="0">
                  <a:solidFill>
                    <a:srgbClr val="1F4268"/>
                  </a:solidFill>
                  <a:latin typeface="Arial"/>
                  <a:cs typeface="Arial"/>
                </a:rPr>
                <a:t> </a:t>
              </a:r>
              <a:r>
                <a:rPr lang="ru-RU" sz="1200" b="1" spc="-20" dirty="0" err="1">
                  <a:solidFill>
                    <a:srgbClr val="1F4268"/>
                  </a:solidFill>
                  <a:latin typeface="Arial"/>
                  <a:cs typeface="Arial"/>
                </a:rPr>
                <a:t>мениджмънт</a:t>
              </a:r>
              <a:endParaRPr lang="ru-RU" sz="1200" b="1" spc="-20" dirty="0">
                <a:solidFill>
                  <a:srgbClr val="1F4268"/>
                </a:solidFill>
                <a:latin typeface="Arial"/>
                <a:cs typeface="Arial"/>
              </a:endParaRPr>
            </a:p>
            <a:p>
              <a:pPr marL="533357" marR="78099" indent="-355572" algn="just">
                <a:lnSpc>
                  <a:spcPct val="150000"/>
                </a:lnSpc>
                <a:spcBef>
                  <a:spcPts val="1204"/>
                </a:spcBef>
                <a:buFont typeface="Wingdings" panose="05000000000000000000" pitchFamily="2" charset="2"/>
                <a:buChar char="q"/>
              </a:pPr>
              <a:r>
                <a:rPr lang="ru-RU" sz="1200" b="1" spc="-20" dirty="0" err="1">
                  <a:solidFill>
                    <a:srgbClr val="1F4268"/>
                  </a:solidFill>
                  <a:latin typeface="Arial"/>
                  <a:cs typeface="Arial"/>
                </a:rPr>
                <a:t>Намаляване</a:t>
              </a:r>
              <a:r>
                <a:rPr lang="ru-RU" sz="1200" b="1" spc="-20" dirty="0">
                  <a:solidFill>
                    <a:srgbClr val="1F4268"/>
                  </a:solidFill>
                  <a:latin typeface="Arial"/>
                  <a:cs typeface="Arial"/>
                </a:rPr>
                <a:t> на </a:t>
              </a:r>
              <a:r>
                <a:rPr lang="ru-RU" sz="1200" b="1" spc="-20" dirty="0" err="1">
                  <a:solidFill>
                    <a:srgbClr val="1F4268"/>
                  </a:solidFill>
                  <a:latin typeface="Arial"/>
                  <a:cs typeface="Arial"/>
                </a:rPr>
                <a:t>авариите</a:t>
              </a:r>
              <a:r>
                <a:rPr lang="ru-RU" sz="1200" b="1" spc="-20" dirty="0">
                  <a:solidFill>
                    <a:srgbClr val="1F4268"/>
                  </a:solidFill>
                  <a:latin typeface="Arial"/>
                  <a:cs typeface="Arial"/>
                </a:rPr>
                <a:t> в </a:t>
              </a:r>
              <a:r>
                <a:rPr lang="ru-RU" sz="1200" b="1" spc="-20" dirty="0" err="1">
                  <a:solidFill>
                    <a:srgbClr val="1F4268"/>
                  </a:solidFill>
                  <a:latin typeface="Arial"/>
                  <a:cs typeface="Arial"/>
                </a:rPr>
                <a:t>мрежата</a:t>
              </a:r>
              <a:r>
                <a:rPr lang="ru-RU" sz="1200" b="1" spc="-20" dirty="0">
                  <a:solidFill>
                    <a:srgbClr val="1F4268"/>
                  </a:solidFill>
                  <a:latin typeface="Arial"/>
                  <a:cs typeface="Arial"/>
                </a:rPr>
                <a:t> на </a:t>
              </a:r>
              <a:r>
                <a:rPr lang="ru-RU" sz="1200" b="1" spc="-20" dirty="0" err="1">
                  <a:solidFill>
                    <a:srgbClr val="1F4268"/>
                  </a:solidFill>
                  <a:latin typeface="Arial"/>
                  <a:cs typeface="Arial"/>
                </a:rPr>
                <a:t>уличното</a:t>
              </a:r>
              <a:r>
                <a:rPr lang="ru-RU" sz="1200" b="1" spc="-20" dirty="0">
                  <a:solidFill>
                    <a:srgbClr val="1F4268"/>
                  </a:solidFill>
                  <a:latin typeface="Arial"/>
                  <a:cs typeface="Arial"/>
                </a:rPr>
                <a:t> осветление</a:t>
              </a:r>
            </a:p>
            <a:p>
              <a:pPr marL="533357" marR="78099" indent="-355572" algn="just">
                <a:lnSpc>
                  <a:spcPct val="150000"/>
                </a:lnSpc>
                <a:spcBef>
                  <a:spcPts val="1204"/>
                </a:spcBef>
                <a:buFont typeface="Wingdings" panose="05000000000000000000" pitchFamily="2" charset="2"/>
                <a:buChar char="q"/>
              </a:pPr>
              <a:r>
                <a:rPr lang="ru-RU" sz="1200" b="1" spc="-20" dirty="0" err="1">
                  <a:solidFill>
                    <a:srgbClr val="1F4268"/>
                  </a:solidFill>
                  <a:latin typeface="Arial"/>
                  <a:cs typeface="Arial"/>
                </a:rPr>
                <a:t>Ограничаване</a:t>
              </a:r>
              <a:r>
                <a:rPr lang="ru-RU" sz="1200" b="1" spc="-20" dirty="0">
                  <a:solidFill>
                    <a:srgbClr val="1F4268"/>
                  </a:solidFill>
                  <a:latin typeface="Arial"/>
                  <a:cs typeface="Arial"/>
                </a:rPr>
                <a:t> на </a:t>
              </a:r>
              <a:r>
                <a:rPr lang="ru-RU" sz="1200" b="1" spc="-20" dirty="0" err="1">
                  <a:solidFill>
                    <a:srgbClr val="1F4268"/>
                  </a:solidFill>
                  <a:latin typeface="Arial"/>
                  <a:cs typeface="Arial"/>
                </a:rPr>
                <a:t>възможността</a:t>
              </a:r>
              <a:r>
                <a:rPr lang="ru-RU" sz="1200" b="1" spc="-20" dirty="0">
                  <a:solidFill>
                    <a:srgbClr val="1F4268"/>
                  </a:solidFill>
                  <a:latin typeface="Arial"/>
                  <a:cs typeface="Arial"/>
                </a:rPr>
                <a:t> за </a:t>
              </a:r>
              <a:r>
                <a:rPr lang="ru-RU" sz="1200" b="1" spc="-20" dirty="0" err="1">
                  <a:solidFill>
                    <a:srgbClr val="1F4268"/>
                  </a:solidFill>
                  <a:latin typeface="Arial"/>
                  <a:cs typeface="Arial"/>
                </a:rPr>
                <a:t>кражба</a:t>
              </a:r>
              <a:r>
                <a:rPr lang="ru-RU" sz="1200" b="1" spc="-20" dirty="0">
                  <a:solidFill>
                    <a:srgbClr val="1F4268"/>
                  </a:solidFill>
                  <a:latin typeface="Arial"/>
                  <a:cs typeface="Arial"/>
                </a:rPr>
                <a:t> на </a:t>
              </a:r>
              <a:r>
                <a:rPr lang="ru-RU" sz="1200" b="1" spc="-20" dirty="0" err="1">
                  <a:solidFill>
                    <a:srgbClr val="1F4268"/>
                  </a:solidFill>
                  <a:latin typeface="Arial"/>
                  <a:cs typeface="Arial"/>
                </a:rPr>
                <a:t>електроенергия</a:t>
              </a:r>
              <a:r>
                <a:rPr lang="ru-RU" sz="1200" b="1" spc="-20" dirty="0">
                  <a:solidFill>
                    <a:srgbClr val="1F4268"/>
                  </a:solidFill>
                  <a:latin typeface="Arial"/>
                  <a:cs typeface="Arial"/>
                </a:rPr>
                <a:t> от </a:t>
              </a:r>
              <a:r>
                <a:rPr lang="ru-RU" sz="1200" b="1" spc="-20" dirty="0" err="1">
                  <a:solidFill>
                    <a:srgbClr val="1F4268"/>
                  </a:solidFill>
                  <a:latin typeface="Arial"/>
                  <a:cs typeface="Arial"/>
                </a:rPr>
                <a:t>мрежата</a:t>
              </a:r>
              <a:endParaRPr lang="ru-RU" sz="1200" b="1" spc="-20" dirty="0">
                <a:solidFill>
                  <a:srgbClr val="1F4268"/>
                </a:solidFill>
                <a:latin typeface="Arial"/>
                <a:cs typeface="Arial"/>
              </a:endParaRPr>
            </a:p>
            <a:p>
              <a:pPr marL="533357" marR="78099" indent="-355572" algn="just">
                <a:lnSpc>
                  <a:spcPct val="150000"/>
                </a:lnSpc>
                <a:spcBef>
                  <a:spcPts val="1204"/>
                </a:spcBef>
                <a:buFont typeface="Wingdings" panose="05000000000000000000" pitchFamily="2" charset="2"/>
                <a:buChar char="q"/>
              </a:pPr>
              <a:r>
                <a:rPr lang="ru-RU" sz="1200" b="1" spc="-20" dirty="0" err="1">
                  <a:solidFill>
                    <a:srgbClr val="1F4268"/>
                  </a:solidFill>
                  <a:latin typeface="Arial"/>
                  <a:cs typeface="Arial"/>
                </a:rPr>
                <a:t>Гарантирана</a:t>
              </a:r>
              <a:r>
                <a:rPr lang="ru-RU" sz="1200" b="1" spc="-20" dirty="0">
                  <a:solidFill>
                    <a:srgbClr val="1F4268"/>
                  </a:solidFill>
                  <a:latin typeface="Arial"/>
                  <a:cs typeface="Arial"/>
                </a:rPr>
                <a:t> </a:t>
              </a:r>
              <a:r>
                <a:rPr lang="ru-RU" sz="1200" b="1" spc="-20" dirty="0" err="1">
                  <a:solidFill>
                    <a:srgbClr val="1F4268"/>
                  </a:solidFill>
                  <a:latin typeface="Arial"/>
                  <a:cs typeface="Arial"/>
                </a:rPr>
                <a:t>Годишна</a:t>
              </a:r>
              <a:r>
                <a:rPr lang="ru-RU" sz="1200" b="1" spc="-20" dirty="0">
                  <a:solidFill>
                    <a:srgbClr val="1F4268"/>
                  </a:solidFill>
                  <a:latin typeface="Arial"/>
                  <a:cs typeface="Arial"/>
                </a:rPr>
                <a:t> </a:t>
              </a:r>
              <a:r>
                <a:rPr lang="ru-RU" sz="1200" b="1" spc="-20" dirty="0" err="1">
                  <a:solidFill>
                    <a:srgbClr val="1F4268"/>
                  </a:solidFill>
                  <a:latin typeface="Arial"/>
                  <a:cs typeface="Arial"/>
                </a:rPr>
                <a:t>Икономия</a:t>
              </a:r>
              <a:r>
                <a:rPr lang="ru-RU" sz="1200" b="1" spc="-20" dirty="0">
                  <a:solidFill>
                    <a:srgbClr val="1F4268"/>
                  </a:solidFill>
                  <a:latin typeface="Arial"/>
                  <a:cs typeface="Arial"/>
                </a:rPr>
                <a:t> на </a:t>
              </a:r>
              <a:r>
                <a:rPr lang="ru-RU" sz="1200" b="1" spc="-20" dirty="0" err="1">
                  <a:solidFill>
                    <a:srgbClr val="1F4268"/>
                  </a:solidFill>
                  <a:latin typeface="Arial"/>
                  <a:cs typeface="Arial"/>
                </a:rPr>
                <a:t>Енергия</a:t>
              </a:r>
              <a:r>
                <a:rPr lang="ru-RU" sz="1200" b="1" spc="-20" dirty="0">
                  <a:solidFill>
                    <a:srgbClr val="1F4268"/>
                  </a:solidFill>
                  <a:latin typeface="Arial"/>
                  <a:cs typeface="Arial"/>
                </a:rPr>
                <a:t>  /ГГИЕ/              - 1 705 670 </a:t>
              </a:r>
              <a:r>
                <a:rPr lang="ru-RU" sz="1200" b="1" spc="-20" dirty="0" err="1">
                  <a:solidFill>
                    <a:srgbClr val="1F4268"/>
                  </a:solidFill>
                  <a:latin typeface="Arial"/>
                  <a:cs typeface="Arial"/>
                </a:rPr>
                <a:t>kWh</a:t>
              </a:r>
              <a:r>
                <a:rPr lang="ru-RU" sz="1200" b="1" spc="-20" dirty="0">
                  <a:solidFill>
                    <a:srgbClr val="1F4268"/>
                  </a:solidFill>
                  <a:latin typeface="Arial"/>
                  <a:cs typeface="Arial"/>
                </a:rPr>
                <a:t>/год.</a:t>
              </a:r>
              <a:endParaRPr sz="1200" dirty="0">
                <a:latin typeface="Arial"/>
                <a:cs typeface="Arial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5606287" y="1160497"/>
              <a:ext cx="4532630" cy="707632"/>
              <a:chOff x="5617464" y="1207021"/>
              <a:chExt cx="4532630" cy="707632"/>
            </a:xfrm>
          </p:grpSpPr>
          <p:sp>
            <p:nvSpPr>
              <p:cNvPr id="26" name="object 26"/>
              <p:cNvSpPr/>
              <p:nvPr/>
            </p:nvSpPr>
            <p:spPr>
              <a:xfrm>
                <a:off x="5617464" y="1207021"/>
                <a:ext cx="4532630" cy="707632"/>
              </a:xfrm>
              <a:custGeom>
                <a:avLst/>
                <a:gdLst/>
                <a:ahLst/>
                <a:cxnLst/>
                <a:rect l="l" t="t" r="r" b="b"/>
                <a:pathLst>
                  <a:path w="4532630" h="707389">
                    <a:moveTo>
                      <a:pt x="4532376" y="0"/>
                    </a:moveTo>
                    <a:lnTo>
                      <a:pt x="0" y="0"/>
                    </a:lnTo>
                    <a:lnTo>
                      <a:pt x="3937" y="707135"/>
                    </a:lnTo>
                    <a:lnTo>
                      <a:pt x="4532376" y="222503"/>
                    </a:lnTo>
                    <a:lnTo>
                      <a:pt x="4532376" y="0"/>
                    </a:lnTo>
                    <a:close/>
                  </a:path>
                </a:pathLst>
              </a:custGeom>
              <a:solidFill>
                <a:srgbClr val="6F95B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9" name="object 29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638800" y="1234440"/>
                <a:ext cx="527303" cy="530351"/>
              </a:xfrm>
              <a:prstGeom prst="rect">
                <a:avLst/>
              </a:prstGeom>
            </p:spPr>
          </p:pic>
        </p:grpSp>
      </p:grpSp>
      <p:sp>
        <p:nvSpPr>
          <p:cNvPr id="39" name="object 39"/>
          <p:cNvSpPr/>
          <p:nvPr/>
        </p:nvSpPr>
        <p:spPr>
          <a:xfrm>
            <a:off x="461772" y="6838188"/>
            <a:ext cx="9613900" cy="0"/>
          </a:xfrm>
          <a:custGeom>
            <a:avLst/>
            <a:gdLst/>
            <a:ahLst/>
            <a:cxnLst/>
            <a:rect l="l" t="t" r="r" b="b"/>
            <a:pathLst>
              <a:path w="9613900">
                <a:moveTo>
                  <a:pt x="0" y="0"/>
                </a:moveTo>
                <a:lnTo>
                  <a:pt x="9613392" y="0"/>
                </a:lnTo>
              </a:path>
            </a:pathLst>
          </a:custGeom>
          <a:ln w="3175">
            <a:solidFill>
              <a:srgbClr val="63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xfrm>
            <a:off x="467056" y="6963497"/>
            <a:ext cx="520700" cy="155171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699">
              <a:spcBef>
                <a:spcPts val="10"/>
              </a:spcBef>
            </a:pPr>
            <a:r>
              <a:rPr lang="bg-BG" spc="-5" dirty="0"/>
              <a:t>4</a:t>
            </a:r>
            <a:endParaRPr dirty="0"/>
          </a:p>
        </p:txBody>
      </p:sp>
      <p:sp>
        <p:nvSpPr>
          <p:cNvPr id="42" name="object 15"/>
          <p:cNvSpPr txBox="1">
            <a:spLocks noGrp="1"/>
          </p:cNvSpPr>
          <p:nvPr>
            <p:ph type="title"/>
          </p:nvPr>
        </p:nvSpPr>
        <p:spPr>
          <a:xfrm>
            <a:off x="486156" y="352426"/>
            <a:ext cx="5994272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lang="bg-BG" spc="-1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Очаквани резултати</a:t>
            </a:r>
            <a:endParaRPr spc="-1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2346280"/>
            <a:ext cx="5242415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157897" y="6956877"/>
            <a:ext cx="3010484" cy="2801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r>
              <a:rPr lang="bg-BG" sz="1200" b="1" i="1" cap="all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ДЗЗД „Енерджи </a:t>
            </a:r>
            <a:r>
              <a:rPr lang="bg-BG" sz="1200" b="1" i="1" cap="all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Ефект-Енерпром</a:t>
            </a:r>
            <a:r>
              <a:rPr lang="bg-BG" sz="1200" b="1" i="1" cap="all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“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84631" y="1045463"/>
            <a:ext cx="9683750" cy="0"/>
          </a:xfrm>
          <a:custGeom>
            <a:avLst/>
            <a:gdLst/>
            <a:ahLst/>
            <a:cxnLst/>
            <a:rect l="l" t="t" r="r" b="b"/>
            <a:pathLst>
              <a:path w="9683750">
                <a:moveTo>
                  <a:pt x="0" y="0"/>
                </a:moveTo>
                <a:lnTo>
                  <a:pt x="9683496" y="0"/>
                </a:lnTo>
              </a:path>
            </a:pathLst>
          </a:custGeom>
          <a:ln w="1828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422900" y="1157322"/>
            <a:ext cx="4745481" cy="5486503"/>
          </a:xfrm>
          <a:prstGeom prst="rect">
            <a:avLst/>
          </a:prstGeom>
          <a:ln w="12192">
            <a:solidFill>
              <a:srgbClr val="1F4268"/>
            </a:solidFill>
          </a:ln>
        </p:spPr>
        <p:txBody>
          <a:bodyPr vert="horz" wrap="square" lIns="0" tIns="44446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 marL="378430" marR="78099" algn="just">
              <a:lnSpc>
                <a:spcPct val="128600"/>
              </a:lnSpc>
              <a:spcBef>
                <a:spcPts val="1204"/>
              </a:spcBef>
            </a:pPr>
            <a:endParaRPr lang="ru-RU" sz="900" dirty="0">
              <a:solidFill>
                <a:srgbClr val="1F4268"/>
              </a:solidFill>
              <a:latin typeface="Arial"/>
              <a:cs typeface="Arial"/>
            </a:endParaRPr>
          </a:p>
          <a:p>
            <a:pPr marL="177786" marR="78099" algn="just">
              <a:lnSpc>
                <a:spcPct val="150000"/>
              </a:lnSpc>
              <a:spcBef>
                <a:spcPts val="1204"/>
              </a:spcBef>
            </a:pP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Ще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бъде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изградена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нова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интелигентна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система за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контрол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, наблюдение и управление на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уличното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и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парково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осветление.</a:t>
            </a:r>
            <a:r>
              <a:rPr lang="en-US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Тази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система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ще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има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следните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функции:</a:t>
            </a:r>
          </a:p>
          <a:p>
            <a:pPr marL="533357" marR="78099" indent="-355572" algn="just">
              <a:lnSpc>
                <a:spcPct val="150000"/>
              </a:lnSpc>
              <a:spcBef>
                <a:spcPts val="1204"/>
              </a:spcBef>
              <a:buFont typeface="Wingdings" panose="05000000000000000000" pitchFamily="2" charset="2"/>
              <a:buChar char="q"/>
            </a:pP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Отдалечено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/ дистанционно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включване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и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изключване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на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уличното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осветление</a:t>
            </a:r>
          </a:p>
          <a:p>
            <a:pPr marL="533357" marR="78099" indent="-355572" algn="just">
              <a:lnSpc>
                <a:spcPct val="150000"/>
              </a:lnSpc>
              <a:spcBef>
                <a:spcPts val="1204"/>
              </a:spcBef>
              <a:buFont typeface="Wingdings" panose="05000000000000000000" pitchFamily="2" charset="2"/>
              <a:buChar char="q"/>
            </a:pP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Оn-line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информация за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консумираната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електрическа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енергия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и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напрежение</a:t>
            </a:r>
            <a:endParaRPr lang="ru-RU" sz="1200" b="1" spc="-20" dirty="0">
              <a:solidFill>
                <a:srgbClr val="1F4268"/>
              </a:solidFill>
              <a:latin typeface="Arial"/>
              <a:cs typeface="Arial"/>
            </a:endParaRPr>
          </a:p>
          <a:p>
            <a:pPr marL="533357" marR="78099" indent="-355572" algn="just">
              <a:lnSpc>
                <a:spcPct val="150000"/>
              </a:lnSpc>
              <a:spcBef>
                <a:spcPts val="1204"/>
              </a:spcBef>
              <a:buFont typeface="Wingdings" panose="05000000000000000000" pitchFamily="2" charset="2"/>
              <a:buChar char="q"/>
            </a:pP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Аварийна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информация за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нерегламентирано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включване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към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уличното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осветление и „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нерегламентирано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отваряне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на табло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улично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осветление“</a:t>
            </a:r>
          </a:p>
          <a:p>
            <a:pPr marL="533357" marR="78099" indent="-355572" algn="just">
              <a:lnSpc>
                <a:spcPct val="150000"/>
              </a:lnSpc>
              <a:spcBef>
                <a:spcPts val="1204"/>
              </a:spcBef>
              <a:buFont typeface="Wingdings" panose="05000000000000000000" pitchFamily="2" charset="2"/>
              <a:buChar char="q"/>
            </a:pP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Информация за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неработещи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улични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осветители на даден клон</a:t>
            </a:r>
            <a:endParaRPr lang="en-US" sz="1200" b="1" spc="-20" dirty="0">
              <a:solidFill>
                <a:srgbClr val="1F4268"/>
              </a:solidFill>
              <a:latin typeface="Arial"/>
              <a:cs typeface="Arial"/>
            </a:endParaRPr>
          </a:p>
          <a:p>
            <a:pPr marL="533357" marR="78099" indent="-355572" algn="just">
              <a:lnSpc>
                <a:spcPct val="150000"/>
              </a:lnSpc>
              <a:spcBef>
                <a:spcPts val="1204"/>
              </a:spcBef>
              <a:buFont typeface="Wingdings" panose="05000000000000000000" pitchFamily="2" charset="2"/>
              <a:buChar char="q"/>
            </a:pP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Отчитане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географско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местоположение на осветителя</a:t>
            </a:r>
          </a:p>
        </p:txBody>
      </p:sp>
      <p:sp>
        <p:nvSpPr>
          <p:cNvPr id="39" name="object 39"/>
          <p:cNvSpPr/>
          <p:nvPr/>
        </p:nvSpPr>
        <p:spPr>
          <a:xfrm>
            <a:off x="461772" y="6838188"/>
            <a:ext cx="9613900" cy="0"/>
          </a:xfrm>
          <a:custGeom>
            <a:avLst/>
            <a:gdLst/>
            <a:ahLst/>
            <a:cxnLst/>
            <a:rect l="l" t="t" r="r" b="b"/>
            <a:pathLst>
              <a:path w="9613900">
                <a:moveTo>
                  <a:pt x="0" y="0"/>
                </a:moveTo>
                <a:lnTo>
                  <a:pt x="9613392" y="0"/>
                </a:lnTo>
              </a:path>
            </a:pathLst>
          </a:custGeom>
          <a:ln w="3175">
            <a:solidFill>
              <a:srgbClr val="63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xfrm>
            <a:off x="467056" y="6963497"/>
            <a:ext cx="520700" cy="155171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699">
              <a:spcBef>
                <a:spcPts val="10"/>
              </a:spcBef>
            </a:pPr>
            <a:r>
              <a:rPr lang="bg-BG" spc="-5" dirty="0"/>
              <a:t>5</a:t>
            </a:r>
            <a:endParaRPr dirty="0"/>
          </a:p>
        </p:txBody>
      </p:sp>
      <p:sp>
        <p:nvSpPr>
          <p:cNvPr id="42" name="object 15"/>
          <p:cNvSpPr txBox="1">
            <a:spLocks noGrp="1"/>
          </p:cNvSpPr>
          <p:nvPr>
            <p:ph type="title"/>
          </p:nvPr>
        </p:nvSpPr>
        <p:spPr>
          <a:xfrm>
            <a:off x="486156" y="352426"/>
            <a:ext cx="5994272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lang="bg-BG" spc="-1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Енергиен мениджмънт</a:t>
            </a:r>
            <a:endParaRPr spc="-1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97499" y="1160497"/>
            <a:ext cx="4770882" cy="707632"/>
            <a:chOff x="5397499" y="1160497"/>
            <a:chExt cx="4770882" cy="707632"/>
          </a:xfrm>
        </p:grpSpPr>
        <p:sp>
          <p:nvSpPr>
            <p:cNvPr id="26" name="object 26"/>
            <p:cNvSpPr/>
            <p:nvPr/>
          </p:nvSpPr>
          <p:spPr>
            <a:xfrm>
              <a:off x="5422899" y="1160497"/>
              <a:ext cx="4745482" cy="707632"/>
            </a:xfrm>
            <a:custGeom>
              <a:avLst/>
              <a:gdLst/>
              <a:ahLst/>
              <a:cxnLst/>
              <a:rect l="l" t="t" r="r" b="b"/>
              <a:pathLst>
                <a:path w="4532630" h="707389">
                  <a:moveTo>
                    <a:pt x="4532376" y="0"/>
                  </a:moveTo>
                  <a:lnTo>
                    <a:pt x="0" y="0"/>
                  </a:lnTo>
                  <a:lnTo>
                    <a:pt x="3937" y="707135"/>
                  </a:lnTo>
                  <a:lnTo>
                    <a:pt x="4532376" y="222503"/>
                  </a:lnTo>
                  <a:lnTo>
                    <a:pt x="4532376" y="0"/>
                  </a:lnTo>
                  <a:close/>
                </a:path>
              </a:pathLst>
            </a:custGeom>
            <a:solidFill>
              <a:srgbClr val="6F95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7499" y="1177642"/>
              <a:ext cx="597408" cy="59436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7157897" y="6956877"/>
            <a:ext cx="3010484" cy="2801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r>
              <a:rPr lang="bg-BG" sz="1200" b="1" i="1" cap="all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ДЗЗД „Енерджи </a:t>
            </a:r>
            <a:r>
              <a:rPr lang="bg-BG" sz="1200" b="1" i="1" cap="all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Ефект-Енерпром</a:t>
            </a:r>
            <a:r>
              <a:rPr lang="bg-BG" sz="1200" b="1" i="1" cap="all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“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" y="2292879"/>
            <a:ext cx="5311336" cy="308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84631" y="1045463"/>
            <a:ext cx="9683750" cy="0"/>
          </a:xfrm>
          <a:custGeom>
            <a:avLst/>
            <a:gdLst/>
            <a:ahLst/>
            <a:cxnLst/>
            <a:rect l="l" t="t" r="r" b="b"/>
            <a:pathLst>
              <a:path w="9683750">
                <a:moveTo>
                  <a:pt x="0" y="0"/>
                </a:moveTo>
                <a:lnTo>
                  <a:pt x="9683496" y="0"/>
                </a:lnTo>
              </a:path>
            </a:pathLst>
          </a:custGeom>
          <a:ln w="1828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1772" y="1157323"/>
            <a:ext cx="9706608" cy="5676812"/>
          </a:xfrm>
          <a:prstGeom prst="rect">
            <a:avLst/>
          </a:prstGeom>
          <a:ln w="12192">
            <a:solidFill>
              <a:srgbClr val="1F4268"/>
            </a:solidFill>
          </a:ln>
        </p:spPr>
        <p:txBody>
          <a:bodyPr vert="horz" wrap="square" lIns="0" tIns="44446" rIns="0" bIns="0" rtlCol="0">
            <a:spAutoFit/>
          </a:bodyPr>
          <a:lstStyle/>
          <a:p>
            <a:pPr marL="533357" marR="78099" indent="-355572" algn="just">
              <a:lnSpc>
                <a:spcPct val="150000"/>
              </a:lnSpc>
              <a:spcBef>
                <a:spcPts val="1204"/>
              </a:spcBef>
              <a:buFont typeface="Wingdings" panose="05000000000000000000" pitchFamily="2" charset="2"/>
              <a:buChar char="q"/>
            </a:pP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Непрекъсната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работа на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системата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за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контрол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и мониторинг при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продължително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прекъсване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на тока</a:t>
            </a:r>
          </a:p>
          <a:p>
            <a:pPr marL="533357" marR="78099" indent="-355572" algn="just">
              <a:lnSpc>
                <a:spcPct val="150000"/>
              </a:lnSpc>
              <a:spcBef>
                <a:spcPts val="1204"/>
              </a:spcBef>
              <a:buFont typeface="Wingdings" panose="05000000000000000000" pitchFamily="2" charset="2"/>
              <a:buChar char="q"/>
            </a:pP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Архивирана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информация за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състоянието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на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уличното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осветление</a:t>
            </a:r>
          </a:p>
          <a:p>
            <a:pPr marL="533357" marR="78099" indent="-355572" algn="just">
              <a:lnSpc>
                <a:spcPct val="150000"/>
              </a:lnSpc>
              <a:spcBef>
                <a:spcPts val="1204"/>
              </a:spcBef>
              <a:buFont typeface="Wingdings" panose="05000000000000000000" pitchFamily="2" charset="2"/>
              <a:buChar char="q"/>
            </a:pP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Системата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да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съхранява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информация за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консумацията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на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електро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енергия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по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табла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ежемесечно</a:t>
            </a:r>
            <a:endParaRPr lang="ru-RU" sz="1200" b="1" spc="-20" dirty="0">
              <a:solidFill>
                <a:srgbClr val="1F4268"/>
              </a:solidFill>
              <a:latin typeface="Arial"/>
              <a:cs typeface="Arial"/>
            </a:endParaRPr>
          </a:p>
          <a:p>
            <a:pPr marL="533357" marR="78099" indent="-355572" algn="just">
              <a:lnSpc>
                <a:spcPct val="150000"/>
              </a:lnSpc>
              <a:spcBef>
                <a:spcPts val="1204"/>
              </a:spcBef>
              <a:buFont typeface="Wingdings" panose="05000000000000000000" pitchFamily="2" charset="2"/>
              <a:buChar char="q"/>
            </a:pP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Системата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за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контрол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и мониторинг на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уличното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осветление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ще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има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възможност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да следи в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реално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време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консумацията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на ел.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енергия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и да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сигнализира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/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уведомява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при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добавяне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или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намаляване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консумираната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енергия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,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както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и да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локализира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 </a:t>
            </a:r>
            <a:r>
              <a:rPr lang="ru-RU" sz="1200" b="1" spc="-20" dirty="0" err="1">
                <a:solidFill>
                  <a:srgbClr val="1F4268"/>
                </a:solidFill>
                <a:latin typeface="Arial"/>
                <a:cs typeface="Arial"/>
              </a:rPr>
              <a:t>източника</a:t>
            </a:r>
            <a:endParaRPr lang="ru-RU" sz="1200" b="1" spc="-20" dirty="0">
              <a:solidFill>
                <a:srgbClr val="1F4268"/>
              </a:solidFill>
              <a:latin typeface="Arial"/>
              <a:cs typeface="Arial"/>
            </a:endParaRPr>
          </a:p>
          <a:p>
            <a:pPr marL="177786" marR="78099" algn="just">
              <a:lnSpc>
                <a:spcPct val="150000"/>
              </a:lnSpc>
              <a:spcBef>
                <a:spcPts val="1204"/>
              </a:spcBef>
            </a:pPr>
            <a:endParaRPr lang="ru-RU" sz="1200" b="1" spc="-20" dirty="0">
              <a:solidFill>
                <a:srgbClr val="1F4268"/>
              </a:solidFill>
              <a:latin typeface="Arial"/>
              <a:cs typeface="Arial"/>
            </a:endParaRPr>
          </a:p>
          <a:p>
            <a:pPr marL="533357" marR="78099" indent="-355572" algn="just">
              <a:lnSpc>
                <a:spcPct val="150000"/>
              </a:lnSpc>
              <a:spcBef>
                <a:spcPts val="1204"/>
              </a:spcBef>
              <a:buFont typeface="Wingdings" panose="05000000000000000000" pitchFamily="2" charset="2"/>
              <a:buChar char="q"/>
            </a:pPr>
            <a:endParaRPr lang="ru-RU" sz="1200" b="1" spc="-20" dirty="0">
              <a:solidFill>
                <a:srgbClr val="1F4268"/>
              </a:solidFill>
              <a:latin typeface="Arial"/>
              <a:cs typeface="Arial"/>
            </a:endParaRPr>
          </a:p>
          <a:p>
            <a:pPr marL="533357" marR="78099" indent="-355572" algn="just">
              <a:lnSpc>
                <a:spcPct val="150000"/>
              </a:lnSpc>
              <a:spcBef>
                <a:spcPts val="1204"/>
              </a:spcBef>
              <a:buFont typeface="Wingdings" panose="05000000000000000000" pitchFamily="2" charset="2"/>
              <a:buChar char="q"/>
            </a:pPr>
            <a:endParaRPr lang="ru-RU" sz="1200" b="1" spc="-20" dirty="0">
              <a:solidFill>
                <a:srgbClr val="1F4268"/>
              </a:solidFill>
              <a:latin typeface="Arial"/>
              <a:cs typeface="Arial"/>
            </a:endParaRPr>
          </a:p>
          <a:p>
            <a:pPr marL="177786" marR="78099" algn="just">
              <a:lnSpc>
                <a:spcPct val="150000"/>
              </a:lnSpc>
              <a:spcBef>
                <a:spcPts val="1204"/>
              </a:spcBef>
            </a:pPr>
            <a:endParaRPr lang="ru-RU" sz="1200" b="1" spc="-20" dirty="0">
              <a:solidFill>
                <a:srgbClr val="1F4268"/>
              </a:solidFill>
              <a:latin typeface="Arial"/>
              <a:cs typeface="Arial"/>
            </a:endParaRPr>
          </a:p>
          <a:p>
            <a:pPr marL="533357" marR="78099" indent="-355572" algn="just">
              <a:lnSpc>
                <a:spcPct val="150000"/>
              </a:lnSpc>
              <a:spcBef>
                <a:spcPts val="1204"/>
              </a:spcBef>
              <a:buFont typeface="Wingdings" panose="05000000000000000000" pitchFamily="2" charset="2"/>
              <a:buChar char="q"/>
            </a:pPr>
            <a:endParaRPr lang="ru-RU" sz="1200" b="1" spc="-20" dirty="0">
              <a:solidFill>
                <a:srgbClr val="1F4268"/>
              </a:solidFill>
              <a:latin typeface="Arial"/>
              <a:cs typeface="Arial"/>
            </a:endParaRPr>
          </a:p>
          <a:p>
            <a:pPr marL="533357" marR="78099" indent="-355572" algn="just">
              <a:lnSpc>
                <a:spcPct val="150000"/>
              </a:lnSpc>
              <a:spcBef>
                <a:spcPts val="1204"/>
              </a:spcBef>
              <a:buFont typeface="Wingdings" panose="05000000000000000000" pitchFamily="2" charset="2"/>
              <a:buChar char="q"/>
            </a:pPr>
            <a:endParaRPr lang="ru-RU" sz="1200" b="1" spc="-20" dirty="0">
              <a:solidFill>
                <a:srgbClr val="1F4268"/>
              </a:solidFill>
              <a:latin typeface="Arial"/>
              <a:cs typeface="Arial"/>
            </a:endParaRPr>
          </a:p>
          <a:p>
            <a:pPr marL="533357" marR="78099" indent="-355572" algn="just">
              <a:lnSpc>
                <a:spcPct val="150000"/>
              </a:lnSpc>
              <a:spcBef>
                <a:spcPts val="1204"/>
              </a:spcBef>
              <a:buFont typeface="Wingdings" panose="05000000000000000000" pitchFamily="2" charset="2"/>
              <a:buChar char="q"/>
            </a:pPr>
            <a:endParaRPr lang="ru-RU" sz="1200" b="1" spc="-20" dirty="0">
              <a:solidFill>
                <a:srgbClr val="1F4268"/>
              </a:solidFill>
              <a:latin typeface="Arial"/>
              <a:cs typeface="Arial"/>
            </a:endParaRPr>
          </a:p>
          <a:p>
            <a:pPr marL="533357" marR="78099" indent="-355572" algn="just">
              <a:lnSpc>
                <a:spcPct val="150000"/>
              </a:lnSpc>
              <a:spcBef>
                <a:spcPts val="1204"/>
              </a:spcBef>
              <a:buFont typeface="Wingdings" panose="05000000000000000000" pitchFamily="2" charset="2"/>
              <a:buChar char="q"/>
            </a:pPr>
            <a:endParaRPr lang="ru-RU" sz="1200" b="1" spc="-20" dirty="0">
              <a:solidFill>
                <a:srgbClr val="1F4268"/>
              </a:solidFill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61772" y="6838188"/>
            <a:ext cx="9613900" cy="0"/>
          </a:xfrm>
          <a:custGeom>
            <a:avLst/>
            <a:gdLst/>
            <a:ahLst/>
            <a:cxnLst/>
            <a:rect l="l" t="t" r="r" b="b"/>
            <a:pathLst>
              <a:path w="9613900">
                <a:moveTo>
                  <a:pt x="0" y="0"/>
                </a:moveTo>
                <a:lnTo>
                  <a:pt x="9613392" y="0"/>
                </a:lnTo>
              </a:path>
            </a:pathLst>
          </a:custGeom>
          <a:ln w="3175">
            <a:solidFill>
              <a:srgbClr val="63636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xfrm>
            <a:off x="467056" y="6963497"/>
            <a:ext cx="520700" cy="155171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699">
              <a:spcBef>
                <a:spcPts val="10"/>
              </a:spcBef>
            </a:pPr>
            <a:r>
              <a:rPr lang="bg-BG" dirty="0" smtClean="0"/>
              <a:t>6</a:t>
            </a:r>
            <a:endParaRPr dirty="0"/>
          </a:p>
        </p:txBody>
      </p:sp>
      <p:sp>
        <p:nvSpPr>
          <p:cNvPr id="42" name="object 15"/>
          <p:cNvSpPr txBox="1">
            <a:spLocks noGrp="1"/>
          </p:cNvSpPr>
          <p:nvPr>
            <p:ph type="title"/>
          </p:nvPr>
        </p:nvSpPr>
        <p:spPr>
          <a:xfrm>
            <a:off x="486156" y="352426"/>
            <a:ext cx="5994272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lang="bg-BG" spc="-1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Енергиен мениджмънт</a:t>
            </a:r>
            <a:endParaRPr spc="-1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57897" y="6956877"/>
            <a:ext cx="3010484" cy="2801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r>
              <a:rPr lang="bg-BG" sz="1200" b="1" i="1" cap="all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ДЗЗД „Енерджи </a:t>
            </a:r>
            <a:r>
              <a:rPr lang="bg-BG" sz="1200" b="1" i="1" cap="all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Ефект-Енерпром</a:t>
            </a:r>
            <a:r>
              <a:rPr lang="bg-BG" sz="1200" b="1" i="1" cap="all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“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16" y="3409950"/>
            <a:ext cx="8688013" cy="30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5"/>
          <p:cNvSpPr txBox="1">
            <a:spLocks noGrp="1"/>
          </p:cNvSpPr>
          <p:nvPr>
            <p:ph type="title"/>
          </p:nvPr>
        </p:nvSpPr>
        <p:spPr>
          <a:xfrm>
            <a:off x="581965" y="367994"/>
            <a:ext cx="9529470" cy="50447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lang="bg-BG" spc="-1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График на изпълнение</a:t>
            </a:r>
            <a:endParaRPr spc="-1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4631" y="1045463"/>
            <a:ext cx="9683750" cy="0"/>
          </a:xfrm>
          <a:custGeom>
            <a:avLst/>
            <a:gdLst/>
            <a:ahLst/>
            <a:cxnLst/>
            <a:rect l="l" t="t" r="r" b="b"/>
            <a:pathLst>
              <a:path w="9683750">
                <a:moveTo>
                  <a:pt x="0" y="0"/>
                </a:moveTo>
                <a:lnTo>
                  <a:pt x="9683496" y="0"/>
                </a:lnTo>
              </a:path>
            </a:pathLst>
          </a:custGeom>
          <a:ln w="1828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7897" y="6956877"/>
            <a:ext cx="3010484" cy="2801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r>
              <a:rPr lang="bg-BG" sz="1200" b="1" i="1" cap="all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ДЗЗД „Енерджи </a:t>
            </a:r>
            <a:r>
              <a:rPr lang="bg-BG" sz="1200" b="1" i="1" cap="all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Ефект-Енерпром</a:t>
            </a:r>
            <a:r>
              <a:rPr lang="bg-BG" sz="1200" b="1" i="1" cap="all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“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7" name="object 39"/>
          <p:cNvSpPr/>
          <p:nvPr/>
        </p:nvSpPr>
        <p:spPr>
          <a:xfrm>
            <a:off x="461772" y="6838188"/>
            <a:ext cx="9613900" cy="0"/>
          </a:xfrm>
          <a:custGeom>
            <a:avLst/>
            <a:gdLst/>
            <a:ahLst/>
            <a:cxnLst/>
            <a:rect l="l" t="t" r="r" b="b"/>
            <a:pathLst>
              <a:path w="9613900">
                <a:moveTo>
                  <a:pt x="0" y="0"/>
                </a:moveTo>
                <a:lnTo>
                  <a:pt x="9613392" y="0"/>
                </a:lnTo>
              </a:path>
            </a:pathLst>
          </a:custGeom>
          <a:ln w="3175">
            <a:solidFill>
              <a:srgbClr val="63636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41"/>
          <p:cNvSpPr txBox="1">
            <a:spLocks noGrp="1"/>
          </p:cNvSpPr>
          <p:nvPr>
            <p:ph type="sldNum" sz="quarter" idx="7"/>
          </p:nvPr>
        </p:nvSpPr>
        <p:spPr>
          <a:xfrm>
            <a:off x="467056" y="6963497"/>
            <a:ext cx="520700" cy="155171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699">
              <a:spcBef>
                <a:spcPts val="10"/>
              </a:spcBef>
            </a:pPr>
            <a:r>
              <a:rPr lang="bg-BG" dirty="0" smtClean="0"/>
              <a:t>7</a:t>
            </a:r>
            <a:endParaRPr dirty="0"/>
          </a:p>
        </p:txBody>
      </p:sp>
      <p:sp>
        <p:nvSpPr>
          <p:cNvPr id="9" name="object 28"/>
          <p:cNvSpPr txBox="1"/>
          <p:nvPr/>
        </p:nvSpPr>
        <p:spPr>
          <a:xfrm>
            <a:off x="5435600" y="1117539"/>
            <a:ext cx="4745481" cy="5578831"/>
          </a:xfrm>
          <a:prstGeom prst="rect">
            <a:avLst/>
          </a:prstGeom>
          <a:ln w="12192">
            <a:solidFill>
              <a:srgbClr val="1F4268"/>
            </a:solidFill>
          </a:ln>
        </p:spPr>
        <p:txBody>
          <a:bodyPr vert="horz" wrap="square" lIns="0" tIns="44446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 marL="378430" marR="78099" algn="just">
              <a:lnSpc>
                <a:spcPct val="128600"/>
              </a:lnSpc>
              <a:spcBef>
                <a:spcPts val="1204"/>
              </a:spcBef>
            </a:pPr>
            <a:endParaRPr lang="ru-RU" sz="900" dirty="0">
              <a:solidFill>
                <a:srgbClr val="1F4268"/>
              </a:solidFill>
              <a:latin typeface="Arial"/>
              <a:cs typeface="Arial"/>
            </a:endParaRPr>
          </a:p>
          <a:p>
            <a:pPr marL="177786" marR="78099" algn="just">
              <a:lnSpc>
                <a:spcPct val="150000"/>
              </a:lnSpc>
              <a:spcBef>
                <a:spcPts val="1204"/>
              </a:spcBef>
            </a:pPr>
            <a:r>
              <a:rPr lang="bg-BG" sz="1200" b="1" spc="-20" dirty="0">
                <a:solidFill>
                  <a:srgbClr val="1F4268"/>
                </a:solidFill>
                <a:latin typeface="Arial"/>
                <a:cs typeface="Arial"/>
              </a:rPr>
              <a:t>Индикативен</a:t>
            </a:r>
            <a:r>
              <a:rPr lang="bg-BG" sz="1200" b="1" spc="-20" dirty="0" smtClean="0">
                <a:solidFill>
                  <a:srgbClr val="1F4268"/>
                </a:solidFill>
                <a:latin typeface="Arial"/>
                <a:cs typeface="Arial"/>
              </a:rPr>
              <a:t> график за подмяна на уличното осветление</a:t>
            </a:r>
            <a:r>
              <a:rPr lang="ru-RU" sz="1200" b="1" spc="-20" dirty="0" smtClean="0">
                <a:solidFill>
                  <a:srgbClr val="1F4268"/>
                </a:solidFill>
                <a:latin typeface="Arial"/>
                <a:cs typeface="Arial"/>
              </a:rPr>
              <a:t>:</a:t>
            </a:r>
            <a:endParaRPr lang="ru-RU" sz="1200" b="1" spc="-20" dirty="0">
              <a:solidFill>
                <a:srgbClr val="1F4268"/>
              </a:solidFill>
              <a:latin typeface="Arial"/>
              <a:cs typeface="Arial"/>
            </a:endParaRPr>
          </a:p>
          <a:p>
            <a:pPr marL="533357" marR="78099" indent="-355572" algn="just">
              <a:spcBef>
                <a:spcPts val="1204"/>
              </a:spcBef>
              <a:buFont typeface="Wingdings" panose="05000000000000000000" pitchFamily="2" charset="2"/>
              <a:buChar char="q"/>
            </a:pPr>
            <a:r>
              <a:rPr lang="ru-RU" sz="1200" b="1" spc="-20" dirty="0" smtClean="0">
                <a:solidFill>
                  <a:srgbClr val="1F4268"/>
                </a:solidFill>
                <a:latin typeface="Arial"/>
                <a:cs typeface="Arial"/>
              </a:rPr>
              <a:t>м. </a:t>
            </a:r>
            <a:r>
              <a:rPr lang="bg-BG" sz="1200" b="1" spc="-20" dirty="0" smtClean="0">
                <a:solidFill>
                  <a:srgbClr val="1F4268"/>
                </a:solidFill>
                <a:latin typeface="Arial"/>
                <a:cs typeface="Arial"/>
              </a:rPr>
              <a:t>Април</a:t>
            </a:r>
            <a:r>
              <a:rPr lang="ru-RU" sz="1200" b="1" spc="-20" dirty="0" smtClean="0">
                <a:solidFill>
                  <a:srgbClr val="1F4268"/>
                </a:solidFill>
                <a:latin typeface="Arial"/>
                <a:cs typeface="Arial"/>
              </a:rPr>
              <a:t>, Май – Зона </a:t>
            </a:r>
            <a:r>
              <a:rPr lang="ru-RU" sz="1200" b="1" spc="10" dirty="0">
                <a:solidFill>
                  <a:srgbClr val="6F95B9"/>
                </a:solidFill>
                <a:latin typeface="Arial"/>
                <a:cs typeface="Arial"/>
              </a:rPr>
              <a:t>1,2,3,4,5,6</a:t>
            </a:r>
          </a:p>
          <a:p>
            <a:pPr marL="533357" marR="78099" indent="-355572" algn="just">
              <a:spcBef>
                <a:spcPts val="1204"/>
              </a:spcBef>
              <a:buFont typeface="Wingdings" panose="05000000000000000000" pitchFamily="2" charset="2"/>
              <a:buChar char="q"/>
            </a:pPr>
            <a:r>
              <a:rPr lang="ru-RU" sz="1200" b="1" spc="-20" dirty="0" smtClean="0">
                <a:solidFill>
                  <a:srgbClr val="1F4268"/>
                </a:solidFill>
                <a:latin typeface="Arial"/>
                <a:cs typeface="Arial"/>
              </a:rPr>
              <a:t>м. </a:t>
            </a:r>
            <a:r>
              <a:rPr lang="bg-BG" sz="1200" b="1" spc="-20" dirty="0" smtClean="0">
                <a:solidFill>
                  <a:srgbClr val="1F4268"/>
                </a:solidFill>
                <a:latin typeface="Arial"/>
                <a:cs typeface="Arial"/>
              </a:rPr>
              <a:t>Юни</a:t>
            </a:r>
            <a:r>
              <a:rPr lang="ru-RU" sz="1200" b="1" spc="-20" dirty="0" smtClean="0">
                <a:solidFill>
                  <a:srgbClr val="1F4268"/>
                </a:solidFill>
                <a:latin typeface="Arial"/>
                <a:cs typeface="Arial"/>
              </a:rPr>
              <a:t> – Зона </a:t>
            </a:r>
            <a:r>
              <a:rPr lang="ru-RU" sz="1200" b="1" spc="10" dirty="0">
                <a:solidFill>
                  <a:srgbClr val="6F95B9"/>
                </a:solidFill>
                <a:latin typeface="Arial"/>
                <a:cs typeface="Arial"/>
              </a:rPr>
              <a:t>7,8,9</a:t>
            </a:r>
          </a:p>
          <a:p>
            <a:pPr marL="533357" marR="78099" indent="-355572" algn="just">
              <a:spcBef>
                <a:spcPts val="1204"/>
              </a:spcBef>
              <a:buFont typeface="Wingdings" panose="05000000000000000000" pitchFamily="2" charset="2"/>
              <a:buChar char="q"/>
            </a:pPr>
            <a:r>
              <a:rPr lang="ru-RU" sz="1200" b="1" spc="-20" dirty="0" smtClean="0">
                <a:solidFill>
                  <a:srgbClr val="1F4268"/>
                </a:solidFill>
                <a:latin typeface="Arial"/>
                <a:cs typeface="Arial"/>
              </a:rPr>
              <a:t>м. Юли – Зона </a:t>
            </a:r>
            <a:r>
              <a:rPr lang="ru-RU" sz="1200" b="1" spc="10" dirty="0">
                <a:solidFill>
                  <a:srgbClr val="6F95B9"/>
                </a:solidFill>
                <a:latin typeface="Arial"/>
                <a:cs typeface="Arial"/>
              </a:rPr>
              <a:t>10,11,12,13</a:t>
            </a:r>
          </a:p>
          <a:p>
            <a:pPr marL="533357" marR="78099" indent="-355572" algn="just">
              <a:spcBef>
                <a:spcPts val="1204"/>
              </a:spcBef>
              <a:buFont typeface="Wingdings" panose="05000000000000000000" pitchFamily="2" charset="2"/>
              <a:buChar char="q"/>
            </a:pPr>
            <a:r>
              <a:rPr lang="bg-BG" sz="1200" b="1" spc="-20" dirty="0" smtClean="0">
                <a:solidFill>
                  <a:srgbClr val="1F4268"/>
                </a:solidFill>
                <a:latin typeface="Arial"/>
                <a:cs typeface="Arial"/>
              </a:rPr>
              <a:t>м. Август – Зона </a:t>
            </a:r>
            <a:r>
              <a:rPr lang="bg-BG" sz="1200" b="1" spc="10" dirty="0">
                <a:solidFill>
                  <a:srgbClr val="6F95B9"/>
                </a:solidFill>
                <a:latin typeface="Arial"/>
                <a:cs typeface="Arial"/>
              </a:rPr>
              <a:t>23,24,25,26,27,28</a:t>
            </a:r>
            <a:endParaRPr lang="en-US" sz="1200" b="1" spc="10" dirty="0">
              <a:solidFill>
                <a:srgbClr val="6F95B9"/>
              </a:solidFill>
              <a:latin typeface="Arial"/>
              <a:cs typeface="Arial"/>
            </a:endParaRPr>
          </a:p>
          <a:p>
            <a:pPr marL="533357" marR="78099" indent="-355572" algn="just">
              <a:spcBef>
                <a:spcPts val="1204"/>
              </a:spcBef>
              <a:buFont typeface="Wingdings" panose="05000000000000000000" pitchFamily="2" charset="2"/>
              <a:buChar char="q"/>
            </a:pPr>
            <a:r>
              <a:rPr lang="ru-RU" sz="1200" b="1" spc="-20" dirty="0" smtClean="0">
                <a:solidFill>
                  <a:srgbClr val="1F4268"/>
                </a:solidFill>
                <a:latin typeface="Arial"/>
                <a:cs typeface="Arial"/>
              </a:rPr>
              <a:t>м. </a:t>
            </a:r>
            <a:r>
              <a:rPr lang="bg-BG" sz="1200" b="1" spc="-20" dirty="0" smtClean="0">
                <a:solidFill>
                  <a:srgbClr val="1F4268"/>
                </a:solidFill>
                <a:latin typeface="Arial"/>
                <a:cs typeface="Arial"/>
              </a:rPr>
              <a:t>Септември</a:t>
            </a:r>
            <a:r>
              <a:rPr lang="ru-RU" sz="1200" b="1" spc="-20" dirty="0" smtClean="0">
                <a:solidFill>
                  <a:srgbClr val="1F4268"/>
                </a:solidFill>
                <a:latin typeface="Arial"/>
                <a:cs typeface="Arial"/>
              </a:rPr>
              <a:t> – </a:t>
            </a:r>
            <a:r>
              <a:rPr lang="ru-RU" sz="1200" b="1" spc="-20" dirty="0">
                <a:solidFill>
                  <a:srgbClr val="1F4268"/>
                </a:solidFill>
                <a:latin typeface="Arial"/>
                <a:cs typeface="Arial"/>
              </a:rPr>
              <a:t>Зона </a:t>
            </a:r>
            <a:r>
              <a:rPr lang="ru-RU" sz="1200" b="1" spc="10" dirty="0" smtClean="0">
                <a:solidFill>
                  <a:srgbClr val="6F95B9"/>
                </a:solidFill>
                <a:latin typeface="Arial"/>
                <a:cs typeface="Arial"/>
              </a:rPr>
              <a:t>29,30,31,32,33,34</a:t>
            </a:r>
          </a:p>
          <a:p>
            <a:pPr marL="533357" marR="78099" indent="-355572" algn="just">
              <a:spcBef>
                <a:spcPts val="1204"/>
              </a:spcBef>
              <a:buFont typeface="Wingdings" panose="05000000000000000000" pitchFamily="2" charset="2"/>
              <a:buChar char="q"/>
            </a:pPr>
            <a:r>
              <a:rPr lang="ru-RU" sz="1200" b="1" spc="-20" dirty="0" smtClean="0">
                <a:solidFill>
                  <a:srgbClr val="1F4268"/>
                </a:solidFill>
                <a:latin typeface="Arial"/>
                <a:cs typeface="Arial"/>
              </a:rPr>
              <a:t>м. </a:t>
            </a:r>
            <a:r>
              <a:rPr lang="bg-BG" sz="1200" b="1" spc="-20" dirty="0" smtClean="0">
                <a:solidFill>
                  <a:srgbClr val="1F4268"/>
                </a:solidFill>
                <a:latin typeface="Arial"/>
                <a:cs typeface="Arial"/>
              </a:rPr>
              <a:t>Октомври</a:t>
            </a:r>
            <a:r>
              <a:rPr lang="ru-RU" sz="1200" b="1" spc="-20" dirty="0" smtClean="0">
                <a:solidFill>
                  <a:srgbClr val="1F4268"/>
                </a:solidFill>
                <a:latin typeface="Arial"/>
                <a:cs typeface="Arial"/>
              </a:rPr>
              <a:t> – Зона </a:t>
            </a:r>
            <a:r>
              <a:rPr lang="ru-RU" sz="1200" b="1" spc="10" dirty="0">
                <a:solidFill>
                  <a:srgbClr val="6F95B9"/>
                </a:solidFill>
                <a:latin typeface="Arial"/>
                <a:cs typeface="Arial"/>
              </a:rPr>
              <a:t>20,21,22</a:t>
            </a:r>
          </a:p>
          <a:p>
            <a:pPr marL="533357" marR="78099" indent="-355572" algn="just">
              <a:spcBef>
                <a:spcPts val="1204"/>
              </a:spcBef>
              <a:buFont typeface="Wingdings" panose="05000000000000000000" pitchFamily="2" charset="2"/>
              <a:buChar char="q"/>
            </a:pPr>
            <a:r>
              <a:rPr lang="ru-RU" sz="1200" b="1" spc="-20" dirty="0" smtClean="0">
                <a:solidFill>
                  <a:srgbClr val="1F4268"/>
                </a:solidFill>
                <a:latin typeface="Arial"/>
                <a:cs typeface="Arial"/>
              </a:rPr>
              <a:t>м. </a:t>
            </a:r>
            <a:r>
              <a:rPr lang="bg-BG" sz="1200" b="1" spc="-20" dirty="0" smtClean="0">
                <a:solidFill>
                  <a:srgbClr val="1F4268"/>
                </a:solidFill>
                <a:latin typeface="Arial"/>
                <a:cs typeface="Arial"/>
              </a:rPr>
              <a:t>Ноември</a:t>
            </a:r>
            <a:r>
              <a:rPr lang="ru-RU" sz="1200" b="1" spc="-20" dirty="0" smtClean="0">
                <a:solidFill>
                  <a:srgbClr val="1F4268"/>
                </a:solidFill>
                <a:latin typeface="Arial"/>
                <a:cs typeface="Arial"/>
              </a:rPr>
              <a:t> – Зона </a:t>
            </a:r>
            <a:r>
              <a:rPr lang="ru-RU" sz="1200" b="1" spc="10" dirty="0">
                <a:solidFill>
                  <a:srgbClr val="6F95B9"/>
                </a:solidFill>
                <a:latin typeface="Arial"/>
                <a:cs typeface="Arial"/>
              </a:rPr>
              <a:t>17,18,19</a:t>
            </a:r>
          </a:p>
          <a:p>
            <a:pPr marL="533357" marR="78099" indent="-355572" algn="just">
              <a:spcBef>
                <a:spcPts val="1204"/>
              </a:spcBef>
              <a:buFont typeface="Wingdings" panose="05000000000000000000" pitchFamily="2" charset="2"/>
              <a:buChar char="q"/>
            </a:pPr>
            <a:r>
              <a:rPr lang="ru-RU" sz="1200" b="1" spc="-20" dirty="0" smtClean="0">
                <a:solidFill>
                  <a:srgbClr val="1F4268"/>
                </a:solidFill>
                <a:latin typeface="Arial"/>
                <a:cs typeface="Arial"/>
              </a:rPr>
              <a:t>м. </a:t>
            </a:r>
            <a:r>
              <a:rPr lang="bg-BG" sz="1200" b="1" spc="-20" dirty="0" smtClean="0">
                <a:solidFill>
                  <a:srgbClr val="1F4268"/>
                </a:solidFill>
                <a:latin typeface="Arial"/>
                <a:cs typeface="Arial"/>
              </a:rPr>
              <a:t>Декември</a:t>
            </a:r>
            <a:r>
              <a:rPr lang="ru-RU" sz="1200" b="1" spc="-20" dirty="0" smtClean="0">
                <a:solidFill>
                  <a:srgbClr val="1F4268"/>
                </a:solidFill>
                <a:latin typeface="Arial"/>
                <a:cs typeface="Arial"/>
              </a:rPr>
              <a:t> – Зона </a:t>
            </a:r>
            <a:r>
              <a:rPr lang="ru-RU" sz="1200" b="1" spc="10" dirty="0">
                <a:solidFill>
                  <a:srgbClr val="6F95B9"/>
                </a:solidFill>
                <a:latin typeface="Arial"/>
                <a:cs typeface="Arial"/>
              </a:rPr>
              <a:t>14,15,16</a:t>
            </a:r>
          </a:p>
          <a:p>
            <a:pPr marL="533357" marR="78099" indent="-355572" algn="just">
              <a:spcBef>
                <a:spcPts val="1204"/>
              </a:spcBef>
              <a:buFont typeface="Wingdings" panose="05000000000000000000" pitchFamily="2" charset="2"/>
              <a:buChar char="q"/>
            </a:pPr>
            <a:r>
              <a:rPr lang="ru-RU" sz="1200" b="1" spc="-20" dirty="0" smtClean="0">
                <a:solidFill>
                  <a:srgbClr val="1F4268"/>
                </a:solidFill>
                <a:latin typeface="Arial"/>
                <a:cs typeface="Arial"/>
              </a:rPr>
              <a:t>м. </a:t>
            </a:r>
            <a:r>
              <a:rPr lang="bg-BG" sz="1200" b="1" spc="-20" dirty="0" smtClean="0">
                <a:solidFill>
                  <a:srgbClr val="1F4268"/>
                </a:solidFill>
                <a:latin typeface="Arial"/>
                <a:cs typeface="Arial"/>
              </a:rPr>
              <a:t>Януари – довършителни дейности по всички зони, настройка и пуск на системата</a:t>
            </a:r>
          </a:p>
          <a:p>
            <a:pPr marL="177785" marR="78099" algn="just">
              <a:spcBef>
                <a:spcPts val="1204"/>
              </a:spcBef>
            </a:pPr>
            <a:r>
              <a:rPr lang="bg-BG" sz="1200" b="1" spc="10" dirty="0" smtClean="0">
                <a:solidFill>
                  <a:srgbClr val="6F95B9"/>
                </a:solidFill>
                <a:latin typeface="Arial"/>
                <a:cs typeface="Arial"/>
              </a:rPr>
              <a:t>Забележка: </a:t>
            </a:r>
            <a:r>
              <a:rPr lang="bg-BG" sz="1200" b="1" spc="-20" dirty="0" smtClean="0">
                <a:solidFill>
                  <a:srgbClr val="1F4268"/>
                </a:solidFill>
                <a:latin typeface="Arial"/>
                <a:cs typeface="Arial"/>
              </a:rPr>
              <a:t>Графикът е индикативен и подлежи на промяна по време на изпълнението в зависимост от възможностите за обезопасяване на мрежата и работа на обекта, климатични условия и други фактори</a:t>
            </a:r>
          </a:p>
          <a:p>
            <a:pPr marL="533357" marR="78099" indent="-355572" algn="just">
              <a:spcBef>
                <a:spcPts val="1204"/>
              </a:spcBef>
              <a:buFont typeface="Wingdings" panose="05000000000000000000" pitchFamily="2" charset="2"/>
              <a:buChar char="q"/>
            </a:pPr>
            <a:endParaRPr lang="ru-RU" sz="1200" b="1" spc="10" dirty="0">
              <a:solidFill>
                <a:srgbClr val="6F95B9"/>
              </a:solidFill>
              <a:latin typeface="Arial"/>
              <a:cs typeface="Arial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10199" y="1117539"/>
            <a:ext cx="4770882" cy="952377"/>
            <a:chOff x="5397499" y="1160497"/>
            <a:chExt cx="4770882" cy="707632"/>
          </a:xfrm>
        </p:grpSpPr>
        <p:sp>
          <p:nvSpPr>
            <p:cNvPr id="11" name="object 26"/>
            <p:cNvSpPr/>
            <p:nvPr/>
          </p:nvSpPr>
          <p:spPr>
            <a:xfrm>
              <a:off x="5422899" y="1160497"/>
              <a:ext cx="4745482" cy="707632"/>
            </a:xfrm>
            <a:custGeom>
              <a:avLst/>
              <a:gdLst/>
              <a:ahLst/>
              <a:cxnLst/>
              <a:rect l="l" t="t" r="r" b="b"/>
              <a:pathLst>
                <a:path w="4532630" h="707389">
                  <a:moveTo>
                    <a:pt x="4532376" y="0"/>
                  </a:moveTo>
                  <a:lnTo>
                    <a:pt x="0" y="0"/>
                  </a:lnTo>
                  <a:lnTo>
                    <a:pt x="3937" y="707135"/>
                  </a:lnTo>
                  <a:lnTo>
                    <a:pt x="4532376" y="222503"/>
                  </a:lnTo>
                  <a:lnTo>
                    <a:pt x="4532376" y="0"/>
                  </a:lnTo>
                  <a:close/>
                </a:path>
              </a:pathLst>
            </a:custGeom>
            <a:solidFill>
              <a:srgbClr val="6F95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7499" y="1177642"/>
              <a:ext cx="597408" cy="447947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020308" y="1161970"/>
            <a:ext cx="393383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 smtClean="0">
                <a:solidFill>
                  <a:srgbClr val="FFFFFF"/>
                </a:solidFill>
                <a:latin typeface="Arial"/>
                <a:cs typeface="Arial"/>
              </a:rPr>
              <a:t>Разпределение на гр. Габрово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1" y="1288685"/>
            <a:ext cx="4759702" cy="53930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63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5"/>
          <p:cNvSpPr txBox="1">
            <a:spLocks noGrp="1"/>
          </p:cNvSpPr>
          <p:nvPr>
            <p:ph type="title"/>
          </p:nvPr>
        </p:nvSpPr>
        <p:spPr>
          <a:xfrm>
            <a:off x="581965" y="367994"/>
            <a:ext cx="9529470" cy="51244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>
              <a:spcBef>
                <a:spcPts val="95"/>
              </a:spcBef>
            </a:pPr>
            <a:r>
              <a:rPr lang="bg-BG" spc="-1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Очаквани неудобства за гражданите</a:t>
            </a:r>
            <a:endParaRPr spc="-1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4631" y="1045463"/>
            <a:ext cx="9683750" cy="0"/>
          </a:xfrm>
          <a:custGeom>
            <a:avLst/>
            <a:gdLst/>
            <a:ahLst/>
            <a:cxnLst/>
            <a:rect l="l" t="t" r="r" b="b"/>
            <a:pathLst>
              <a:path w="9683750">
                <a:moveTo>
                  <a:pt x="0" y="0"/>
                </a:moveTo>
                <a:lnTo>
                  <a:pt x="9683496" y="0"/>
                </a:lnTo>
              </a:path>
            </a:pathLst>
          </a:custGeom>
          <a:ln w="18288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7897" y="6956877"/>
            <a:ext cx="3010484" cy="28016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2" tIns="45716" rIns="91432" bIns="45716" rtlCol="0">
            <a:spAutoFit/>
          </a:bodyPr>
          <a:lstStyle/>
          <a:p>
            <a:r>
              <a:rPr lang="bg-BG" sz="1200" b="1" i="1" cap="all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ДЗЗД „Енерджи </a:t>
            </a:r>
            <a:r>
              <a:rPr lang="bg-BG" sz="1200" b="1" i="1" cap="all" dirty="0" err="1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Ефект-Енерпром</a:t>
            </a:r>
            <a:r>
              <a:rPr lang="bg-BG" sz="1200" b="1" i="1" cap="all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“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7" name="object 39"/>
          <p:cNvSpPr/>
          <p:nvPr/>
        </p:nvSpPr>
        <p:spPr>
          <a:xfrm>
            <a:off x="461772" y="6838188"/>
            <a:ext cx="9613900" cy="0"/>
          </a:xfrm>
          <a:custGeom>
            <a:avLst/>
            <a:gdLst/>
            <a:ahLst/>
            <a:cxnLst/>
            <a:rect l="l" t="t" r="r" b="b"/>
            <a:pathLst>
              <a:path w="9613900">
                <a:moveTo>
                  <a:pt x="0" y="0"/>
                </a:moveTo>
                <a:lnTo>
                  <a:pt x="9613392" y="0"/>
                </a:lnTo>
              </a:path>
            </a:pathLst>
          </a:custGeom>
          <a:ln w="3175">
            <a:solidFill>
              <a:srgbClr val="63636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41"/>
          <p:cNvSpPr txBox="1">
            <a:spLocks noGrp="1"/>
          </p:cNvSpPr>
          <p:nvPr>
            <p:ph type="sldNum" sz="quarter" idx="7"/>
          </p:nvPr>
        </p:nvSpPr>
        <p:spPr>
          <a:xfrm>
            <a:off x="467056" y="6963497"/>
            <a:ext cx="520700" cy="155171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699">
              <a:spcBef>
                <a:spcPts val="10"/>
              </a:spcBef>
            </a:pPr>
            <a:r>
              <a:rPr lang="bg-BG" spc="-5" dirty="0"/>
              <a:t>8</a:t>
            </a:r>
            <a:endParaRPr dirty="0"/>
          </a:p>
        </p:txBody>
      </p:sp>
      <p:pic>
        <p:nvPicPr>
          <p:cNvPr id="9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4632" y="1634043"/>
            <a:ext cx="377951" cy="3779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00252" y="1335041"/>
            <a:ext cx="9064600" cy="975957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bg-BG" sz="1400" b="1" spc="-20" dirty="0">
                <a:solidFill>
                  <a:srgbClr val="1F4268"/>
                </a:solidFill>
                <a:latin typeface="Arial"/>
                <a:cs typeface="Arial"/>
              </a:rPr>
              <a:t>Временно прекъсване на електрозахранването на битови и стопански потребители при контакт на мрежата за захранването им с мрежата за улично осветление</a:t>
            </a:r>
            <a:endParaRPr lang="bg-BG" sz="1400" b="1" spc="10" dirty="0">
              <a:solidFill>
                <a:srgbClr val="6F95B9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9172" y="2333626"/>
            <a:ext cx="9064600" cy="887222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bg-BG" sz="1400" b="1" spc="-20" dirty="0" smtClean="0">
                <a:solidFill>
                  <a:srgbClr val="1F4268"/>
                </a:solidFill>
                <a:latin typeface="Arial"/>
                <a:cs typeface="Arial"/>
              </a:rPr>
              <a:t>Временни затруднения </a:t>
            </a:r>
            <a:r>
              <a:rPr lang="bg-BG" sz="1400" b="1" spc="-20" dirty="0">
                <a:solidFill>
                  <a:srgbClr val="1F4268"/>
                </a:solidFill>
                <a:latin typeface="Arial"/>
                <a:cs typeface="Arial"/>
              </a:rPr>
              <a:t>за </a:t>
            </a:r>
            <a:r>
              <a:rPr lang="bg-BG" sz="1400" b="1" spc="-20" dirty="0" smtClean="0">
                <a:solidFill>
                  <a:srgbClr val="1F4268"/>
                </a:solidFill>
                <a:latin typeface="Arial"/>
                <a:cs typeface="Arial"/>
              </a:rPr>
              <a:t>движението </a:t>
            </a:r>
            <a:r>
              <a:rPr lang="bg-BG" sz="1400" b="1" spc="-20" dirty="0">
                <a:solidFill>
                  <a:srgbClr val="1F4268"/>
                </a:solidFill>
                <a:latin typeface="Arial"/>
                <a:cs typeface="Arial"/>
              </a:rPr>
              <a:t>по транспортните артерии на града и създаване на временна организация на движението в района на подмяна на уличното осветлението</a:t>
            </a:r>
            <a:endParaRPr lang="bg-BG" sz="1400" b="1" spc="10" dirty="0">
              <a:solidFill>
                <a:srgbClr val="6F95B9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9172" y="3430633"/>
            <a:ext cx="9064600" cy="3182117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bg-BG" sz="1400" b="1" spc="-20" dirty="0">
                <a:solidFill>
                  <a:srgbClr val="1F4268"/>
                </a:solidFill>
                <a:latin typeface="Arial"/>
                <a:cs typeface="Arial"/>
              </a:rPr>
              <a:t>Гражданите ще бъдат уведомени за временните неудобства на:</a:t>
            </a:r>
          </a:p>
          <a:p>
            <a:pPr marL="285727" indent="-285727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1400" b="1" spc="-20" dirty="0">
                <a:solidFill>
                  <a:srgbClr val="1F4268"/>
                </a:solidFill>
                <a:latin typeface="Arial"/>
                <a:cs typeface="Arial"/>
              </a:rPr>
              <a:t>O</a:t>
            </a:r>
            <a:r>
              <a:rPr lang="bg-BG" sz="1400" b="1" spc="-20" dirty="0" err="1">
                <a:solidFill>
                  <a:srgbClr val="1F4268"/>
                </a:solidFill>
                <a:latin typeface="Arial"/>
                <a:cs typeface="Arial"/>
              </a:rPr>
              <a:t>фициалния</a:t>
            </a:r>
            <a:r>
              <a:rPr lang="bg-BG" sz="1400" b="1" spc="-20" dirty="0">
                <a:solidFill>
                  <a:srgbClr val="1F4268"/>
                </a:solidFill>
                <a:latin typeface="Arial"/>
                <a:cs typeface="Arial"/>
              </a:rPr>
              <a:t> уеб сайт на Община Габрово и в социалните медии</a:t>
            </a:r>
          </a:p>
          <a:p>
            <a:pPr marL="285727" indent="-285727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bg-BG" sz="1400" b="1" spc="-20" dirty="0">
                <a:solidFill>
                  <a:srgbClr val="1F4268"/>
                </a:solidFill>
                <a:latin typeface="Arial"/>
                <a:cs typeface="Arial"/>
              </a:rPr>
              <a:t>Информация от Разпределителното дружество обслужващо района</a:t>
            </a:r>
          </a:p>
          <a:p>
            <a:pPr marL="285727" indent="-285727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bg-BG" sz="1400" b="1" spc="-20" dirty="0">
                <a:solidFill>
                  <a:srgbClr val="1F4268"/>
                </a:solidFill>
                <a:latin typeface="Arial"/>
                <a:cs typeface="Arial"/>
              </a:rPr>
              <a:t>Уведомителни табели поставени на централни места в райони на текущо </a:t>
            </a:r>
            <a:r>
              <a:rPr lang="bg-BG" sz="1400" b="1" spc="-20" dirty="0" smtClean="0">
                <a:solidFill>
                  <a:srgbClr val="1F4268"/>
                </a:solidFill>
                <a:latin typeface="Arial"/>
                <a:cs typeface="Arial"/>
              </a:rPr>
              <a:t>изпълнение</a:t>
            </a:r>
            <a:r>
              <a:rPr lang="bg-BG" sz="1400" b="1" spc="-20" dirty="0">
                <a:solidFill>
                  <a:srgbClr val="1F4268"/>
                </a:solidFill>
                <a:latin typeface="Arial"/>
                <a:cs typeface="Arial"/>
              </a:rPr>
              <a:t>, осигурени от Изпълнителя</a:t>
            </a:r>
          </a:p>
          <a:p>
            <a:pPr marL="285727" indent="-285727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bg-BG" sz="1400" b="1" spc="-20" dirty="0">
                <a:solidFill>
                  <a:srgbClr val="1F4268"/>
                </a:solidFill>
                <a:latin typeface="Arial"/>
                <a:cs typeface="Arial"/>
              </a:rPr>
              <a:t>Информационна табела с подробна информация за проекта, монтирана на централно място в града</a:t>
            </a:r>
            <a:endParaRPr lang="bg-BG" sz="1400" b="1" spc="10" dirty="0">
              <a:solidFill>
                <a:srgbClr val="6F95B9"/>
              </a:solidFill>
              <a:latin typeface="Arial"/>
              <a:cs typeface="Arial"/>
            </a:endParaRPr>
          </a:p>
        </p:txBody>
      </p:sp>
      <p:pic>
        <p:nvPicPr>
          <p:cNvPr id="13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772" y="2588261"/>
            <a:ext cx="377951" cy="377952"/>
          </a:xfrm>
          <a:prstGeom prst="rect">
            <a:avLst/>
          </a:prstGeom>
        </p:spPr>
      </p:pic>
      <p:pic>
        <p:nvPicPr>
          <p:cNvPr id="14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138" y="3724620"/>
            <a:ext cx="377951" cy="37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1417</Words>
  <Application>Microsoft Office PowerPoint</Application>
  <PresentationFormat>Custom</PresentationFormat>
  <Paragraphs>151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Office Theme</vt:lpstr>
      <vt:lpstr>Инвестиционна възможност в сектора за  енергийна ефективност в България</vt:lpstr>
      <vt:lpstr>Кратко описание на проекта</vt:lpstr>
      <vt:lpstr>Съществуващо положение</vt:lpstr>
      <vt:lpstr>Съществуващо положение</vt:lpstr>
      <vt:lpstr>Очаквани резултати</vt:lpstr>
      <vt:lpstr>Енергиен мениджмънт</vt:lpstr>
      <vt:lpstr>Енергиен мениджмънт</vt:lpstr>
      <vt:lpstr>График на изпълнение</vt:lpstr>
      <vt:lpstr>Очаквани неудобства за гражданите</vt:lpstr>
      <vt:lpstr>Законова рамка и ползи</vt:lpstr>
      <vt:lpstr>Финансиране на проекта</vt:lpstr>
      <vt:lpstr>Принцип на изплащане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or company name</dc:title>
  <dc:creator>Lisa Pease</dc:creator>
  <cp:lastModifiedBy>Тодор Попов</cp:lastModifiedBy>
  <cp:revision>78</cp:revision>
  <cp:lastPrinted>2021-04-28T06:43:35Z</cp:lastPrinted>
  <dcterms:created xsi:type="dcterms:W3CDTF">2021-04-23T08:45:41Z</dcterms:created>
  <dcterms:modified xsi:type="dcterms:W3CDTF">2021-07-19T12:00:45Z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2019-02-05T00:00:00Z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2021-04-23T00:00:00Z</vt:filetime>
  </property>
</Properties>
</file>